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64" r:id="rId2"/>
    <p:sldMasterId id="2147483667" r:id="rId3"/>
    <p:sldMasterId id="2147483671" r:id="rId4"/>
    <p:sldMasterId id="2147483674" r:id="rId5"/>
  </p:sldMasterIdLst>
  <p:notesMasterIdLst>
    <p:notesMasterId r:id="rId23"/>
  </p:notesMasterIdLst>
  <p:handoutMasterIdLst>
    <p:handoutMasterId r:id="rId24"/>
  </p:handoutMasterIdLst>
  <p:sldIdLst>
    <p:sldId id="322" r:id="rId6"/>
    <p:sldId id="278" r:id="rId7"/>
    <p:sldId id="313" r:id="rId8"/>
    <p:sldId id="317" r:id="rId9"/>
    <p:sldId id="310" r:id="rId10"/>
    <p:sldId id="291" r:id="rId11"/>
    <p:sldId id="279" r:id="rId12"/>
    <p:sldId id="305" r:id="rId13"/>
    <p:sldId id="318" r:id="rId14"/>
    <p:sldId id="281" r:id="rId15"/>
    <p:sldId id="325" r:id="rId16"/>
    <p:sldId id="326" r:id="rId17"/>
    <p:sldId id="321" r:id="rId18"/>
    <p:sldId id="329" r:id="rId19"/>
    <p:sldId id="328" r:id="rId20"/>
    <p:sldId id="283" r:id="rId21"/>
    <p:sldId id="320" r:id="rId22"/>
  </p:sldIdLst>
  <p:sldSz cx="9144000" cy="6858000" type="screen4x3"/>
  <p:notesSz cx="9929813" cy="6797675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53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9E9E9E"/>
    <a:srgbClr val="FFCC66"/>
    <a:srgbClr val="0066CC"/>
    <a:srgbClr val="FF6600"/>
    <a:srgbClr val="4F81BD"/>
    <a:srgbClr val="558ED5"/>
    <a:srgbClr val="FFFF00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7340" autoAdjust="0"/>
  </p:normalViewPr>
  <p:slideViewPr>
    <p:cSldViewPr>
      <p:cViewPr varScale="1">
        <p:scale>
          <a:sx n="77" d="100"/>
          <a:sy n="77" d="100"/>
        </p:scale>
        <p:origin x="1618" y="43"/>
      </p:cViewPr>
      <p:guideLst>
        <p:guide orient="horz" pos="346"/>
        <p:guide pos="53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47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5627213" y="1"/>
            <a:ext cx="4302601" cy="340485"/>
          </a:xfrm>
          <a:prstGeom prst="rect">
            <a:avLst/>
          </a:prstGeom>
        </p:spPr>
        <p:txBody>
          <a:bodyPr vert="horz" lIns="62984" tIns="31492" rIns="62984" bIns="31492" rtlCol="1"/>
          <a:lstStyle>
            <a:lvl1pPr algn="r">
              <a:defRPr sz="8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quarter" idx="1"/>
          </p:nvPr>
        </p:nvSpPr>
        <p:spPr>
          <a:xfrm>
            <a:off x="1590" y="1"/>
            <a:ext cx="4304189" cy="340485"/>
          </a:xfrm>
          <a:prstGeom prst="rect">
            <a:avLst/>
          </a:prstGeom>
        </p:spPr>
        <p:txBody>
          <a:bodyPr vert="horz" lIns="62984" tIns="31492" rIns="62984" bIns="31492" rtlCol="1"/>
          <a:lstStyle>
            <a:lvl1pPr algn="l">
              <a:defRPr sz="800"/>
            </a:lvl1pPr>
          </a:lstStyle>
          <a:p>
            <a:fld id="{4C101FDD-ABB7-48F9-96AD-497657DEB32A}" type="datetimeFigureOut">
              <a:rPr lang="he-IL" smtClean="0"/>
              <a:t>י"ג/תמוז/תשפ"ה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2"/>
          </p:nvPr>
        </p:nvSpPr>
        <p:spPr>
          <a:xfrm>
            <a:off x="5627213" y="6457190"/>
            <a:ext cx="4302601" cy="340485"/>
          </a:xfrm>
          <a:prstGeom prst="rect">
            <a:avLst/>
          </a:prstGeom>
        </p:spPr>
        <p:txBody>
          <a:bodyPr vert="horz" lIns="62984" tIns="31492" rIns="62984" bIns="31492" rtlCol="1" anchor="b"/>
          <a:lstStyle>
            <a:lvl1pPr algn="r">
              <a:defRPr sz="800"/>
            </a:lvl1pPr>
          </a:lstStyle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3"/>
          </p:nvPr>
        </p:nvSpPr>
        <p:spPr>
          <a:xfrm>
            <a:off x="1590" y="6457190"/>
            <a:ext cx="4304189" cy="340485"/>
          </a:xfrm>
          <a:prstGeom prst="rect">
            <a:avLst/>
          </a:prstGeom>
        </p:spPr>
        <p:txBody>
          <a:bodyPr vert="horz" lIns="62984" tIns="31492" rIns="62984" bIns="31492" rtlCol="1" anchor="b"/>
          <a:lstStyle>
            <a:lvl1pPr algn="l">
              <a:defRPr sz="800"/>
            </a:lvl1pPr>
          </a:lstStyle>
          <a:p>
            <a:fld id="{6E69367E-2819-4526-AF21-5C65EF66E4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30006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5626896" y="2"/>
            <a:ext cx="4302919" cy="339884"/>
          </a:xfrm>
          <a:prstGeom prst="rect">
            <a:avLst/>
          </a:prstGeom>
        </p:spPr>
        <p:txBody>
          <a:bodyPr vert="horz" lIns="95560" tIns="47781" rIns="95560" bIns="47781" rtlCol="1"/>
          <a:lstStyle>
            <a:lvl1pPr algn="r">
              <a:defRPr sz="13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2304" y="2"/>
            <a:ext cx="4302919" cy="339884"/>
          </a:xfrm>
          <a:prstGeom prst="rect">
            <a:avLst/>
          </a:prstGeom>
        </p:spPr>
        <p:txBody>
          <a:bodyPr vert="horz" lIns="95560" tIns="47781" rIns="95560" bIns="47781" rtlCol="1"/>
          <a:lstStyle>
            <a:lvl1pPr algn="l">
              <a:defRPr sz="1300"/>
            </a:lvl1pPr>
          </a:lstStyle>
          <a:p>
            <a:fld id="{F1DC1107-FA14-4DA1-AAC0-2F75DB68BB4B}" type="datetimeFigureOut">
              <a:rPr lang="he-IL" smtClean="0"/>
              <a:t>י"ג/תמוז/תשפ"ה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0" tIns="47781" rIns="95560" bIns="47781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992982" y="3228898"/>
            <a:ext cx="7943850" cy="3058954"/>
          </a:xfrm>
          <a:prstGeom prst="rect">
            <a:avLst/>
          </a:prstGeom>
        </p:spPr>
        <p:txBody>
          <a:bodyPr vert="horz" lIns="95560" tIns="47781" rIns="95560" bIns="47781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5626896" y="6456612"/>
            <a:ext cx="4302919" cy="339884"/>
          </a:xfrm>
          <a:prstGeom prst="rect">
            <a:avLst/>
          </a:prstGeom>
        </p:spPr>
        <p:txBody>
          <a:bodyPr vert="horz" lIns="95560" tIns="47781" rIns="95560" bIns="47781" rtlCol="1" anchor="b"/>
          <a:lstStyle>
            <a:lvl1pPr algn="r">
              <a:defRPr sz="13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2304" y="6456612"/>
            <a:ext cx="4302919" cy="339884"/>
          </a:xfrm>
          <a:prstGeom prst="rect">
            <a:avLst/>
          </a:prstGeom>
        </p:spPr>
        <p:txBody>
          <a:bodyPr vert="horz" lIns="95560" tIns="47781" rIns="95560" bIns="47781" rtlCol="1" anchor="b"/>
          <a:lstStyle>
            <a:lvl1pPr algn="l">
              <a:defRPr sz="1300"/>
            </a:lvl1pPr>
          </a:lstStyle>
          <a:p>
            <a:fld id="{1D00F1D9-CE5E-4A4A-8794-5A92978221E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11016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0F1D9-CE5E-4A4A-8794-5A92978221E5}" type="slidenum">
              <a:rPr lang="he-IL" smtClean="0"/>
              <a:t>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44127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(#)</a:t>
            </a:r>
            <a:endParaRPr kumimoji="0" lang="he-I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0F1D9-CE5E-4A4A-8794-5A92978221E5}" type="slidenum">
              <a:rPr kumimoji="0" lang="he-I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he-I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696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(#)</a:t>
            </a:r>
            <a:endParaRPr kumimoji="0" lang="he-I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0F1D9-CE5E-4A4A-8794-5A92978221E5}" type="slidenum">
              <a:rPr kumimoji="0" lang="he-I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he-I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735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9337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3117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BEDC08-A267-4A21-8344-CD8326A03E9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28697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EDC08-A267-4A21-8344-CD8326A03E94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452284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3220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BEDC08-A267-4A21-8344-CD8326A03E9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59592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653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EDC08-A267-4A21-8344-CD8326A03E94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27855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dirty="0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3EF3B-E6E5-4B9C-925E-42C0B00B9D14}" type="datetimeFigureOut">
              <a:rPr lang="he-IL" smtClean="0"/>
              <a:t>י"ג/תמוז/תשפ"ה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29569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8224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943922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244526" y="6652164"/>
            <a:ext cx="648072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C5A36C-0D65-4FA9-8A3E-2C216C99502A}" type="slidenum">
              <a:rPr kumimoji="0" lang="he-IL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e-IL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pic>
        <p:nvPicPr>
          <p:cNvPr id="11" name="Picture 2" descr="C:\Users\x6562812\Desktop\לוגו עירייה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2" y="6180436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8190307" y="6635502"/>
            <a:ext cx="906017" cy="2308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900" dirty="0" smtClean="0">
                <a:solidFill>
                  <a:schemeClr val="accent5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אגף מבני ציבור</a:t>
            </a:r>
            <a:endParaRPr lang="he-IL" sz="900" dirty="0">
              <a:solidFill>
                <a:schemeClr val="accent5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12" name="מלבן 11"/>
          <p:cNvSpPr/>
          <p:nvPr userDrawn="1"/>
        </p:nvSpPr>
        <p:spPr>
          <a:xfrm>
            <a:off x="1096958" y="6584333"/>
            <a:ext cx="7920000" cy="850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956375" y="6369810"/>
            <a:ext cx="1224137" cy="2308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מנהל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בינוי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ותשתית</a:t>
            </a:r>
            <a:endParaRPr lang="he-IL" sz="900" dirty="0">
              <a:solidFill>
                <a:schemeClr val="tx2"/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94110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dirty="0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244526" y="6652164"/>
            <a:ext cx="648072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fld id="{77C5A36C-0D65-4FA9-8A3E-2C216C99502A}" type="slidenum">
              <a:rPr lang="he-IL" sz="1000" smtClean="0">
                <a:latin typeface="Blender" panose="02020003050405020304" pitchFamily="18" charset="-79"/>
                <a:cs typeface="Blender" panose="02020003050405020304" pitchFamily="18" charset="-79"/>
              </a:rPr>
              <a:pPr algn="ctr"/>
              <a:t>‹#›</a:t>
            </a:fld>
            <a:endParaRPr lang="he-IL" sz="1000" dirty="0"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pic>
        <p:nvPicPr>
          <p:cNvPr id="11" name="Picture 2" descr="C:\Users\x6562812\Desktop\לוגו עירייה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9" y="6169275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8190307" y="6635502"/>
            <a:ext cx="906017" cy="2308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900" dirty="0" smtClean="0">
                <a:solidFill>
                  <a:schemeClr val="accent5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אגף מבני ציבור</a:t>
            </a:r>
            <a:endParaRPr lang="he-IL" sz="900" dirty="0">
              <a:solidFill>
                <a:schemeClr val="accent5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13" name="מלבן 12"/>
          <p:cNvSpPr/>
          <p:nvPr userDrawn="1"/>
        </p:nvSpPr>
        <p:spPr>
          <a:xfrm>
            <a:off x="1096958" y="6584333"/>
            <a:ext cx="7920000" cy="850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7956375" y="6369810"/>
            <a:ext cx="1224137" cy="2308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מנהל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בינוי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ותשתית</a:t>
            </a:r>
            <a:endParaRPr lang="he-IL" sz="900" dirty="0">
              <a:solidFill>
                <a:schemeClr val="tx2"/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21697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244526" y="6652164"/>
            <a:ext cx="648072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C5A36C-0D65-4FA9-8A3E-2C216C99502A}" type="slidenum">
              <a:rPr kumimoji="0" lang="he-IL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e-IL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pic>
        <p:nvPicPr>
          <p:cNvPr id="11" name="Picture 2" descr="C:\Users\x6562812\Desktop\לוגו עירייה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2" y="6180436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8190307" y="6635502"/>
            <a:ext cx="906017" cy="2308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900" dirty="0" smtClean="0">
                <a:solidFill>
                  <a:schemeClr val="accent5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אגף מבני ציבור</a:t>
            </a:r>
            <a:endParaRPr lang="he-IL" sz="900" dirty="0">
              <a:solidFill>
                <a:schemeClr val="accent5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12" name="מלבן 11"/>
          <p:cNvSpPr/>
          <p:nvPr userDrawn="1"/>
        </p:nvSpPr>
        <p:spPr>
          <a:xfrm>
            <a:off x="1096958" y="6584333"/>
            <a:ext cx="7920000" cy="850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956375" y="6369810"/>
            <a:ext cx="1224137" cy="2308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מנהל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בינוי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ותשתית</a:t>
            </a:r>
            <a:endParaRPr lang="he-IL" sz="900" dirty="0">
              <a:solidFill>
                <a:schemeClr val="tx2"/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57768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244526" y="6652164"/>
            <a:ext cx="648072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C5A36C-0D65-4FA9-8A3E-2C216C99502A}" type="slidenum">
              <a:rPr kumimoji="0" lang="he-IL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e-IL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pic>
        <p:nvPicPr>
          <p:cNvPr id="11" name="Picture 2" descr="C:\Users\x6562812\Desktop\לוגו עירייה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9" y="6169275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8190307" y="6635502"/>
            <a:ext cx="906017" cy="2308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900" dirty="0" smtClean="0">
                <a:solidFill>
                  <a:schemeClr val="accent5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אגף מבני ציבור</a:t>
            </a:r>
            <a:endParaRPr lang="he-IL" sz="900" dirty="0">
              <a:solidFill>
                <a:schemeClr val="accent5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12" name="מלבן 11"/>
          <p:cNvSpPr/>
          <p:nvPr userDrawn="1"/>
        </p:nvSpPr>
        <p:spPr>
          <a:xfrm>
            <a:off x="1096958" y="6584333"/>
            <a:ext cx="7920000" cy="850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956375" y="6369810"/>
            <a:ext cx="1224137" cy="2308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מנהל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בינוי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ותשתית</a:t>
            </a:r>
            <a:endParaRPr lang="he-IL" sz="900" dirty="0">
              <a:solidFill>
                <a:schemeClr val="tx2"/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34532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dirty="0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244526" y="6652164"/>
            <a:ext cx="648072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fld id="{77C5A36C-0D65-4FA9-8A3E-2C216C99502A}" type="slidenum">
              <a:rPr lang="he-IL" sz="1000" smtClean="0">
                <a:latin typeface="Blender" panose="02020003050405020304" pitchFamily="18" charset="-79"/>
                <a:cs typeface="Blender" panose="02020003050405020304" pitchFamily="18" charset="-79"/>
              </a:rPr>
              <a:pPr algn="ctr"/>
              <a:t>‹#›</a:t>
            </a:fld>
            <a:endParaRPr lang="he-IL" sz="1000" dirty="0"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8190307" y="6635502"/>
            <a:ext cx="906017" cy="2308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900" dirty="0" smtClean="0">
                <a:solidFill>
                  <a:schemeClr val="accent5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אגף מבני ציבור</a:t>
            </a:r>
            <a:endParaRPr lang="he-IL" sz="900" dirty="0">
              <a:solidFill>
                <a:schemeClr val="accent5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25" name="מלבן 24"/>
          <p:cNvSpPr/>
          <p:nvPr userDrawn="1"/>
        </p:nvSpPr>
        <p:spPr>
          <a:xfrm>
            <a:off x="1096958" y="6584333"/>
            <a:ext cx="7920000" cy="850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Picture 2" descr="C:\Users\x6562812\Desktop\לוגו עירייה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9" y="6169275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7956375" y="6369810"/>
            <a:ext cx="1224137" cy="2308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מנהל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בינוי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ותשתית</a:t>
            </a:r>
            <a:endParaRPr lang="he-IL" sz="900" dirty="0">
              <a:solidFill>
                <a:schemeClr val="tx2"/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88487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press-1148108-4459506.cloudwaysapps.com/methodologie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כותרת 1"/>
          <p:cNvSpPr txBox="1">
            <a:spLocks/>
          </p:cNvSpPr>
          <p:nvPr/>
        </p:nvSpPr>
        <p:spPr>
          <a:xfrm>
            <a:off x="971600" y="1125191"/>
            <a:ext cx="6892078" cy="675725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דו"ח "אחרית" </a:t>
            </a:r>
            <a:endParaRPr kumimoji="0" lang="he-IL" sz="60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1082849" y="6395045"/>
            <a:ext cx="1872208" cy="36004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תאריך </a:t>
            </a:r>
            <a:r>
              <a: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עדכון </a:t>
            </a:r>
            <a:r>
              <a:rPr kumimoji="0" lang="he-IL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אחרון</a:t>
            </a:r>
            <a:r>
              <a:rPr kumimoji="0" lang="he-IL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: </a:t>
            </a:r>
            <a:r>
              <a:rPr kumimoji="0" lang="he-IL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01/07/2025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/>
            </a:r>
            <a:b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</a:br>
            <a:endParaRPr kumimoji="0" lang="he-I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2071478" y="1988840"/>
            <a:ext cx="5001044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פרויקט:</a:t>
            </a:r>
            <a:endParaRPr kumimoji="0" lang="he-IL" sz="60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7" name="כותרת 1"/>
          <p:cNvSpPr txBox="1">
            <a:spLocks/>
          </p:cNvSpPr>
          <p:nvPr/>
        </p:nvSpPr>
        <p:spPr>
          <a:xfrm>
            <a:off x="3531394" y="4613199"/>
            <a:ext cx="2081208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תאריך:</a:t>
            </a:r>
          </a:p>
        </p:txBody>
      </p:sp>
      <p:sp>
        <p:nvSpPr>
          <p:cNvPr id="9" name="כותרת 1"/>
          <p:cNvSpPr txBox="1">
            <a:spLocks/>
          </p:cNvSpPr>
          <p:nvPr/>
        </p:nvSpPr>
        <p:spPr>
          <a:xfrm>
            <a:off x="1662857" y="3464667"/>
            <a:ext cx="5818283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>
              <a:lnSpc>
                <a:spcPct val="150000"/>
              </a:lnSpc>
            </a:pPr>
            <a:r>
              <a:rPr lang="he-IL" sz="2800" dirty="0" smtClean="0"/>
              <a:t>אבן דרך מס' 6</a:t>
            </a:r>
          </a:p>
          <a:p>
            <a:pPr>
              <a:lnSpc>
                <a:spcPct val="150000"/>
              </a:lnSpc>
            </a:pPr>
            <a:r>
              <a:rPr lang="he-IL" sz="2800" dirty="0" smtClean="0"/>
              <a:t>בניה חדשה </a:t>
            </a:r>
            <a:r>
              <a:rPr lang="en-US" sz="2800" dirty="0" smtClean="0"/>
              <a:t>New Construction) -</a:t>
            </a:r>
            <a:r>
              <a:rPr lang="he-IL" sz="2800" dirty="0" smtClean="0"/>
              <a:t>) </a:t>
            </a:r>
            <a:r>
              <a:rPr lang="en-US" sz="2800" dirty="0"/>
              <a:t>NC</a:t>
            </a:r>
            <a:endParaRPr lang="he-IL" sz="2800" dirty="0" smtClean="0"/>
          </a:p>
        </p:txBody>
      </p:sp>
    </p:spTree>
    <p:extLst>
      <p:ext uri="{BB962C8B-B14F-4D97-AF65-F5344CB8AC3E}">
        <p14:creationId xmlns:p14="http://schemas.microsoft.com/office/powerpoint/2010/main" val="303632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89099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לוח זמנים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546094" y="1103784"/>
            <a:ext cx="8504620" cy="19005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לו"ז מקורי מאושר </a:t>
            </a:r>
            <a:endParaRPr lang="en-US" sz="2000" b="1" dirty="0" smtClean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לו"ז בפועל</a:t>
            </a:r>
            <a:endParaRPr lang="en-US" sz="2000" b="1" dirty="0" smtClean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השוואה בין לו"ז מתוכנן </a:t>
            </a:r>
            <a:r>
              <a:rPr lang="he-IL" sz="2000" b="1" dirty="0" err="1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ללו"ז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בפועל </a:t>
            </a:r>
            <a:r>
              <a:rPr lang="he-IL" sz="2000" b="1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(כמפורט בטבלה להלן)</a:t>
            </a:r>
            <a:endParaRPr lang="en-US" sz="2000" b="1" dirty="0" smtClean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חריגי לו"ז משמעותיים</a:t>
            </a:r>
            <a:endParaRPr lang="en-US" sz="2000" b="1" dirty="0">
              <a:effectLst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526722" y="5517232"/>
            <a:ext cx="7992888" cy="504056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e-IL" sz="16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הערה:</a:t>
            </a:r>
            <a:r>
              <a:rPr lang="he-IL" sz="1600" dirty="0" smtClean="0">
                <a:latin typeface="David" panose="020E0502060401010101" pitchFamily="34" charset="-79"/>
                <a:cs typeface="David" panose="020E0502060401010101" pitchFamily="34" charset="-79"/>
              </a:rPr>
              <a:t> יש לפרט את השתלשלות העניינים ולציין תאריכים של אבני דרך ואירועים מרכזיים.</a:t>
            </a:r>
            <a:endParaRPr lang="he-IL" sz="16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1120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/>
          <p:cNvSpPr txBox="1">
            <a:spLocks/>
          </p:cNvSpPr>
          <p:nvPr/>
        </p:nvSpPr>
        <p:spPr>
          <a:xfrm>
            <a:off x="105008" y="254856"/>
            <a:ext cx="8640960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הנחיות והסברים להזנת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הנתונים - לוח זמנים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אבן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דרך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6, דו"ח אחרית,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פרויקט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XX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93030" y="4941168"/>
            <a:ext cx="7688175" cy="12464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הערות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:</a:t>
            </a:r>
            <a:r>
              <a:rPr kumimoji="0" lang="he-IL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</a:t>
            </a:r>
            <a:r>
              <a:rPr kumimoji="0" lang="he-IL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ישנם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פערים משמעותיים מהנדרש/מתוכנן, יש לצרף הסבר מפורט.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2.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שלביות ביצוע/ פיצול היתרים וכד' יש להזין בשורות נפרדות.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3.  אישור וועדה לתוכנית עיצוב- מהווה תנאי להקפאת התצורה 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4.  (*) אם דו"ח הייזום מוצג לאחר תחילת התכנון בפועל יש להזין את העמודה הרלוונטית בטבלה (עמודה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D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  <a:endParaRPr kumimoji="0" lang="he-IL" sz="1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graphicFrame>
        <p:nvGraphicFramePr>
          <p:cNvPr id="6" name="טבלה 5"/>
          <p:cNvGraphicFramePr>
            <a:graphicFrameLocks noGrp="1"/>
          </p:cNvGraphicFramePr>
          <p:nvPr>
            <p:extLst/>
          </p:nvPr>
        </p:nvGraphicFramePr>
        <p:xfrm>
          <a:off x="115865" y="1264351"/>
          <a:ext cx="8884135" cy="3441464"/>
        </p:xfrm>
        <a:graphic>
          <a:graphicData uri="http://schemas.openxmlformats.org/drawingml/2006/table">
            <a:tbl>
              <a:tblPr rtl="1"/>
              <a:tblGrid>
                <a:gridCol w="420749">
                  <a:extLst>
                    <a:ext uri="{9D8B030D-6E8A-4147-A177-3AD203B41FA5}">
                      <a16:colId xmlns:a16="http://schemas.microsoft.com/office/drawing/2014/main" val="2013202471"/>
                    </a:ext>
                  </a:extLst>
                </a:gridCol>
                <a:gridCol w="358432">
                  <a:extLst>
                    <a:ext uri="{9D8B030D-6E8A-4147-A177-3AD203B41FA5}">
                      <a16:colId xmlns:a16="http://schemas.microsoft.com/office/drawing/2014/main" val="3662246991"/>
                    </a:ext>
                  </a:extLst>
                </a:gridCol>
                <a:gridCol w="305718">
                  <a:extLst>
                    <a:ext uri="{9D8B030D-6E8A-4147-A177-3AD203B41FA5}">
                      <a16:colId xmlns:a16="http://schemas.microsoft.com/office/drawing/2014/main" val="2161297637"/>
                    </a:ext>
                  </a:extLst>
                </a:gridCol>
                <a:gridCol w="306679">
                  <a:extLst>
                    <a:ext uri="{9D8B030D-6E8A-4147-A177-3AD203B41FA5}">
                      <a16:colId xmlns:a16="http://schemas.microsoft.com/office/drawing/2014/main" val="2331089569"/>
                    </a:ext>
                  </a:extLst>
                </a:gridCol>
                <a:gridCol w="340222">
                  <a:extLst>
                    <a:ext uri="{9D8B030D-6E8A-4147-A177-3AD203B41FA5}">
                      <a16:colId xmlns:a16="http://schemas.microsoft.com/office/drawing/2014/main" val="4159314603"/>
                    </a:ext>
                  </a:extLst>
                </a:gridCol>
                <a:gridCol w="358432">
                  <a:extLst>
                    <a:ext uri="{9D8B030D-6E8A-4147-A177-3AD203B41FA5}">
                      <a16:colId xmlns:a16="http://schemas.microsoft.com/office/drawing/2014/main" val="3562583686"/>
                    </a:ext>
                  </a:extLst>
                </a:gridCol>
                <a:gridCol w="304762">
                  <a:extLst>
                    <a:ext uri="{9D8B030D-6E8A-4147-A177-3AD203B41FA5}">
                      <a16:colId xmlns:a16="http://schemas.microsoft.com/office/drawing/2014/main" val="2469111682"/>
                    </a:ext>
                  </a:extLst>
                </a:gridCol>
                <a:gridCol w="374723">
                  <a:extLst>
                    <a:ext uri="{9D8B030D-6E8A-4147-A177-3AD203B41FA5}">
                      <a16:colId xmlns:a16="http://schemas.microsoft.com/office/drawing/2014/main" val="2680098895"/>
                    </a:ext>
                  </a:extLst>
                </a:gridCol>
                <a:gridCol w="340222">
                  <a:extLst>
                    <a:ext uri="{9D8B030D-6E8A-4147-A177-3AD203B41FA5}">
                      <a16:colId xmlns:a16="http://schemas.microsoft.com/office/drawing/2014/main" val="136761342"/>
                    </a:ext>
                  </a:extLst>
                </a:gridCol>
                <a:gridCol w="340220">
                  <a:extLst>
                    <a:ext uri="{9D8B030D-6E8A-4147-A177-3AD203B41FA5}">
                      <a16:colId xmlns:a16="http://schemas.microsoft.com/office/drawing/2014/main" val="3849524808"/>
                    </a:ext>
                  </a:extLst>
                </a:gridCol>
                <a:gridCol w="340222">
                  <a:extLst>
                    <a:ext uri="{9D8B030D-6E8A-4147-A177-3AD203B41FA5}">
                      <a16:colId xmlns:a16="http://schemas.microsoft.com/office/drawing/2014/main" val="3346446097"/>
                    </a:ext>
                  </a:extLst>
                </a:gridCol>
                <a:gridCol w="374723">
                  <a:extLst>
                    <a:ext uri="{9D8B030D-6E8A-4147-A177-3AD203B41FA5}">
                      <a16:colId xmlns:a16="http://schemas.microsoft.com/office/drawing/2014/main" val="2401872784"/>
                    </a:ext>
                  </a:extLst>
                </a:gridCol>
                <a:gridCol w="357473">
                  <a:extLst>
                    <a:ext uri="{9D8B030D-6E8A-4147-A177-3AD203B41FA5}">
                      <a16:colId xmlns:a16="http://schemas.microsoft.com/office/drawing/2014/main" val="780637913"/>
                    </a:ext>
                  </a:extLst>
                </a:gridCol>
                <a:gridCol w="358432">
                  <a:extLst>
                    <a:ext uri="{9D8B030D-6E8A-4147-A177-3AD203B41FA5}">
                      <a16:colId xmlns:a16="http://schemas.microsoft.com/office/drawing/2014/main" val="615404825"/>
                    </a:ext>
                  </a:extLst>
                </a:gridCol>
                <a:gridCol w="319768">
                  <a:extLst>
                    <a:ext uri="{9D8B030D-6E8A-4147-A177-3AD203B41FA5}">
                      <a16:colId xmlns:a16="http://schemas.microsoft.com/office/drawing/2014/main" val="4017395360"/>
                    </a:ext>
                  </a:extLst>
                </a:gridCol>
                <a:gridCol w="372123">
                  <a:extLst>
                    <a:ext uri="{9D8B030D-6E8A-4147-A177-3AD203B41FA5}">
                      <a16:colId xmlns:a16="http://schemas.microsoft.com/office/drawing/2014/main" val="3859275760"/>
                    </a:ext>
                  </a:extLst>
                </a:gridCol>
                <a:gridCol w="354167">
                  <a:extLst>
                    <a:ext uri="{9D8B030D-6E8A-4147-A177-3AD203B41FA5}">
                      <a16:colId xmlns:a16="http://schemas.microsoft.com/office/drawing/2014/main" val="3316516817"/>
                    </a:ext>
                  </a:extLst>
                </a:gridCol>
                <a:gridCol w="391079">
                  <a:extLst>
                    <a:ext uri="{9D8B030D-6E8A-4147-A177-3AD203B41FA5}">
                      <a16:colId xmlns:a16="http://schemas.microsoft.com/office/drawing/2014/main" val="1994507836"/>
                    </a:ext>
                  </a:extLst>
                </a:gridCol>
                <a:gridCol w="371128">
                  <a:extLst>
                    <a:ext uri="{9D8B030D-6E8A-4147-A177-3AD203B41FA5}">
                      <a16:colId xmlns:a16="http://schemas.microsoft.com/office/drawing/2014/main" val="294809206"/>
                    </a:ext>
                  </a:extLst>
                </a:gridCol>
                <a:gridCol w="420903">
                  <a:extLst>
                    <a:ext uri="{9D8B030D-6E8A-4147-A177-3AD203B41FA5}">
                      <a16:colId xmlns:a16="http://schemas.microsoft.com/office/drawing/2014/main" val="2230697068"/>
                    </a:ext>
                  </a:extLst>
                </a:gridCol>
                <a:gridCol w="322971">
                  <a:extLst>
                    <a:ext uri="{9D8B030D-6E8A-4147-A177-3AD203B41FA5}">
                      <a16:colId xmlns:a16="http://schemas.microsoft.com/office/drawing/2014/main" val="4020829558"/>
                    </a:ext>
                  </a:extLst>
                </a:gridCol>
                <a:gridCol w="374723">
                  <a:extLst>
                    <a:ext uri="{9D8B030D-6E8A-4147-A177-3AD203B41FA5}">
                      <a16:colId xmlns:a16="http://schemas.microsoft.com/office/drawing/2014/main" val="194587406"/>
                    </a:ext>
                  </a:extLst>
                </a:gridCol>
                <a:gridCol w="374723">
                  <a:extLst>
                    <a:ext uri="{9D8B030D-6E8A-4147-A177-3AD203B41FA5}">
                      <a16:colId xmlns:a16="http://schemas.microsoft.com/office/drawing/2014/main" val="581238817"/>
                    </a:ext>
                  </a:extLst>
                </a:gridCol>
                <a:gridCol w="375473">
                  <a:extLst>
                    <a:ext uri="{9D8B030D-6E8A-4147-A177-3AD203B41FA5}">
                      <a16:colId xmlns:a16="http://schemas.microsoft.com/office/drawing/2014/main" val="4153302520"/>
                    </a:ext>
                  </a:extLst>
                </a:gridCol>
                <a:gridCol w="326068">
                  <a:extLst>
                    <a:ext uri="{9D8B030D-6E8A-4147-A177-3AD203B41FA5}">
                      <a16:colId xmlns:a16="http://schemas.microsoft.com/office/drawing/2014/main" val="2741084786"/>
                    </a:ext>
                  </a:extLst>
                </a:gridCol>
              </a:tblGrid>
              <a:tr h="288032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לוח זמנים ייזום ותכנון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לוח זמנים לביצוע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739622"/>
                  </a:ext>
                </a:extLst>
              </a:tr>
              <a:tr h="64232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התנעת הפרויקט (העברת מקל)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תחילת תכנון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תכנון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בחירת חלופה נבחרת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בפועל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מעודכן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הקפאת תצורה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הקפאת תצורה מעודכן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תכנון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תכנון מעודכן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גמר תכנון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קבלת היתר בניה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קבלת היתר בניה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קבלת היתר בניה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</a:t>
                      </a:r>
                      <a:endParaRPr lang="he-IL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ביצוע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</a:t>
                      </a:r>
                    </a:p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ביצוע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ביצוע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ביצוע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ביצוע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גמר ביצוע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464587"/>
                  </a:ext>
                </a:extLst>
              </a:tr>
              <a:tr h="182476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J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K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L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M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N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O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P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Q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R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S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T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U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W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X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Y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854918"/>
                  </a:ext>
                </a:extLst>
              </a:tr>
              <a:tr h="470114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מספר אבן הדרך</a:t>
                      </a:r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 או 4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3 או 4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 או 4 או 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096957"/>
                  </a:ext>
                </a:extLst>
              </a:tr>
              <a:tr h="734736">
                <a:tc>
                  <a:txBody>
                    <a:bodyPr/>
                    <a:lstStyle/>
                    <a:p>
                      <a:pPr algn="ctr" rtl="1"/>
                      <a:r>
                        <a:rPr lang="he-IL" sz="1100" b="1" dirty="0" smtClean="0"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</a:t>
                      </a:r>
                      <a:r>
                        <a:rPr lang="he-IL" sz="1100" b="1" baseline="0" dirty="0" smtClean="0"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אבן הדרך</a:t>
                      </a:r>
                      <a:endParaRPr lang="he-IL" sz="1100" b="1" dirty="0"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(*)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מחצית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3292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308806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53725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1276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4191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712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 txBox="1">
            <a:spLocks/>
          </p:cNvSpPr>
          <p:nvPr/>
        </p:nvSpPr>
        <p:spPr>
          <a:xfrm>
            <a:off x="0" y="211168"/>
            <a:ext cx="8640960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טבלת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לוח זמנים (תכנון מול ביצוע) </a:t>
            </a:r>
            <a:endParaRPr kumimoji="0" lang="he-IL" sz="3200" b="1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אבן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דרך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6, דו"ח אחרית,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פרויקט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XX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graphicFrame>
        <p:nvGraphicFramePr>
          <p:cNvPr id="3" name="טבלה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196409"/>
              </p:ext>
            </p:extLst>
          </p:nvPr>
        </p:nvGraphicFramePr>
        <p:xfrm>
          <a:off x="138152" y="1412776"/>
          <a:ext cx="8783983" cy="3487184"/>
        </p:xfrm>
        <a:graphic>
          <a:graphicData uri="http://schemas.openxmlformats.org/drawingml/2006/table">
            <a:tbl>
              <a:tblPr rtl="1"/>
              <a:tblGrid>
                <a:gridCol w="416006">
                  <a:extLst>
                    <a:ext uri="{9D8B030D-6E8A-4147-A177-3AD203B41FA5}">
                      <a16:colId xmlns:a16="http://schemas.microsoft.com/office/drawing/2014/main" val="2013202471"/>
                    </a:ext>
                  </a:extLst>
                </a:gridCol>
                <a:gridCol w="354391">
                  <a:extLst>
                    <a:ext uri="{9D8B030D-6E8A-4147-A177-3AD203B41FA5}">
                      <a16:colId xmlns:a16="http://schemas.microsoft.com/office/drawing/2014/main" val="3662246991"/>
                    </a:ext>
                  </a:extLst>
                </a:gridCol>
                <a:gridCol w="302272">
                  <a:extLst>
                    <a:ext uri="{9D8B030D-6E8A-4147-A177-3AD203B41FA5}">
                      <a16:colId xmlns:a16="http://schemas.microsoft.com/office/drawing/2014/main" val="2161297637"/>
                    </a:ext>
                  </a:extLst>
                </a:gridCol>
                <a:gridCol w="303222">
                  <a:extLst>
                    <a:ext uri="{9D8B030D-6E8A-4147-A177-3AD203B41FA5}">
                      <a16:colId xmlns:a16="http://schemas.microsoft.com/office/drawing/2014/main" val="2331089569"/>
                    </a:ext>
                  </a:extLst>
                </a:gridCol>
                <a:gridCol w="336387">
                  <a:extLst>
                    <a:ext uri="{9D8B030D-6E8A-4147-A177-3AD203B41FA5}">
                      <a16:colId xmlns:a16="http://schemas.microsoft.com/office/drawing/2014/main" val="4159314603"/>
                    </a:ext>
                  </a:extLst>
                </a:gridCol>
                <a:gridCol w="354391">
                  <a:extLst>
                    <a:ext uri="{9D8B030D-6E8A-4147-A177-3AD203B41FA5}">
                      <a16:colId xmlns:a16="http://schemas.microsoft.com/office/drawing/2014/main" val="3562583686"/>
                    </a:ext>
                  </a:extLst>
                </a:gridCol>
                <a:gridCol w="301326">
                  <a:extLst>
                    <a:ext uri="{9D8B030D-6E8A-4147-A177-3AD203B41FA5}">
                      <a16:colId xmlns:a16="http://schemas.microsoft.com/office/drawing/2014/main" val="2469111682"/>
                    </a:ext>
                  </a:extLst>
                </a:gridCol>
                <a:gridCol w="370499">
                  <a:extLst>
                    <a:ext uri="{9D8B030D-6E8A-4147-A177-3AD203B41FA5}">
                      <a16:colId xmlns:a16="http://schemas.microsoft.com/office/drawing/2014/main" val="2680098895"/>
                    </a:ext>
                  </a:extLst>
                </a:gridCol>
                <a:gridCol w="336387">
                  <a:extLst>
                    <a:ext uri="{9D8B030D-6E8A-4147-A177-3AD203B41FA5}">
                      <a16:colId xmlns:a16="http://schemas.microsoft.com/office/drawing/2014/main" val="136761342"/>
                    </a:ext>
                  </a:extLst>
                </a:gridCol>
                <a:gridCol w="336385">
                  <a:extLst>
                    <a:ext uri="{9D8B030D-6E8A-4147-A177-3AD203B41FA5}">
                      <a16:colId xmlns:a16="http://schemas.microsoft.com/office/drawing/2014/main" val="3849524808"/>
                    </a:ext>
                  </a:extLst>
                </a:gridCol>
                <a:gridCol w="336387">
                  <a:extLst>
                    <a:ext uri="{9D8B030D-6E8A-4147-A177-3AD203B41FA5}">
                      <a16:colId xmlns:a16="http://schemas.microsoft.com/office/drawing/2014/main" val="3346446097"/>
                    </a:ext>
                  </a:extLst>
                </a:gridCol>
                <a:gridCol w="370499">
                  <a:extLst>
                    <a:ext uri="{9D8B030D-6E8A-4147-A177-3AD203B41FA5}">
                      <a16:colId xmlns:a16="http://schemas.microsoft.com/office/drawing/2014/main" val="2401872784"/>
                    </a:ext>
                  </a:extLst>
                </a:gridCol>
                <a:gridCol w="353443">
                  <a:extLst>
                    <a:ext uri="{9D8B030D-6E8A-4147-A177-3AD203B41FA5}">
                      <a16:colId xmlns:a16="http://schemas.microsoft.com/office/drawing/2014/main" val="780637913"/>
                    </a:ext>
                  </a:extLst>
                </a:gridCol>
                <a:gridCol w="354391">
                  <a:extLst>
                    <a:ext uri="{9D8B030D-6E8A-4147-A177-3AD203B41FA5}">
                      <a16:colId xmlns:a16="http://schemas.microsoft.com/office/drawing/2014/main" val="615404825"/>
                    </a:ext>
                  </a:extLst>
                </a:gridCol>
                <a:gridCol w="420717">
                  <a:extLst>
                    <a:ext uri="{9D8B030D-6E8A-4147-A177-3AD203B41FA5}">
                      <a16:colId xmlns:a16="http://schemas.microsoft.com/office/drawing/2014/main" val="4017395360"/>
                    </a:ext>
                  </a:extLst>
                </a:gridCol>
                <a:gridCol w="369551">
                  <a:extLst>
                    <a:ext uri="{9D8B030D-6E8A-4147-A177-3AD203B41FA5}">
                      <a16:colId xmlns:a16="http://schemas.microsoft.com/office/drawing/2014/main" val="3859275760"/>
                    </a:ext>
                  </a:extLst>
                </a:gridCol>
                <a:gridCol w="353443">
                  <a:extLst>
                    <a:ext uri="{9D8B030D-6E8A-4147-A177-3AD203B41FA5}">
                      <a16:colId xmlns:a16="http://schemas.microsoft.com/office/drawing/2014/main" val="3316516817"/>
                    </a:ext>
                  </a:extLst>
                </a:gridCol>
                <a:gridCol w="403663">
                  <a:extLst>
                    <a:ext uri="{9D8B030D-6E8A-4147-A177-3AD203B41FA5}">
                      <a16:colId xmlns:a16="http://schemas.microsoft.com/office/drawing/2014/main" val="1994507836"/>
                    </a:ext>
                  </a:extLst>
                </a:gridCol>
                <a:gridCol w="353441">
                  <a:extLst>
                    <a:ext uri="{9D8B030D-6E8A-4147-A177-3AD203B41FA5}">
                      <a16:colId xmlns:a16="http://schemas.microsoft.com/office/drawing/2014/main" val="294809206"/>
                    </a:ext>
                  </a:extLst>
                </a:gridCol>
                <a:gridCol w="303222">
                  <a:extLst>
                    <a:ext uri="{9D8B030D-6E8A-4147-A177-3AD203B41FA5}">
                      <a16:colId xmlns:a16="http://schemas.microsoft.com/office/drawing/2014/main" val="2230697068"/>
                    </a:ext>
                  </a:extLst>
                </a:gridCol>
                <a:gridCol w="319330">
                  <a:extLst>
                    <a:ext uri="{9D8B030D-6E8A-4147-A177-3AD203B41FA5}">
                      <a16:colId xmlns:a16="http://schemas.microsoft.com/office/drawing/2014/main" val="4020829558"/>
                    </a:ext>
                  </a:extLst>
                </a:gridCol>
                <a:gridCol w="370499">
                  <a:extLst>
                    <a:ext uri="{9D8B030D-6E8A-4147-A177-3AD203B41FA5}">
                      <a16:colId xmlns:a16="http://schemas.microsoft.com/office/drawing/2014/main" val="194587406"/>
                    </a:ext>
                  </a:extLst>
                </a:gridCol>
                <a:gridCol w="370499">
                  <a:extLst>
                    <a:ext uri="{9D8B030D-6E8A-4147-A177-3AD203B41FA5}">
                      <a16:colId xmlns:a16="http://schemas.microsoft.com/office/drawing/2014/main" val="581238817"/>
                    </a:ext>
                  </a:extLst>
                </a:gridCol>
                <a:gridCol w="351546">
                  <a:extLst>
                    <a:ext uri="{9D8B030D-6E8A-4147-A177-3AD203B41FA5}">
                      <a16:colId xmlns:a16="http://schemas.microsoft.com/office/drawing/2014/main" val="4153302520"/>
                    </a:ext>
                  </a:extLst>
                </a:gridCol>
                <a:gridCol w="342086">
                  <a:extLst>
                    <a:ext uri="{9D8B030D-6E8A-4147-A177-3AD203B41FA5}">
                      <a16:colId xmlns:a16="http://schemas.microsoft.com/office/drawing/2014/main" val="2741084786"/>
                    </a:ext>
                  </a:extLst>
                </a:gridCol>
              </a:tblGrid>
              <a:tr h="288032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לוח זמנים ייזום ותכנון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לוח זמנים לביצוע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739622"/>
                  </a:ext>
                </a:extLst>
              </a:tr>
              <a:tr h="64232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התנעת הפרויקט (העברת מקל)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תחילת תכנון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תכנון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בחירת חלופה נבחרת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בפועל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אישור תוכנית עיצוב מעודכן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הקפאת תצורה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הקפאת תצורה מעודכן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תכנון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תכנון מעודכן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גמר תכנון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קבלת היתר בניה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קבלת היתר בניה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קבלת היתר בניה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</a:t>
                      </a:r>
                      <a:endParaRPr lang="he-IL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ביצוע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</a:t>
                      </a:r>
                    </a:p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ביצוע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ביצוע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ביצוע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ביצוע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גמר ביצוע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464587"/>
                  </a:ext>
                </a:extLst>
              </a:tr>
              <a:tr h="182476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J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K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L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M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N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O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P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Q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R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S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T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U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W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X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Y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854918"/>
                  </a:ext>
                </a:extLst>
              </a:tr>
              <a:tr h="167564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מספראבן</a:t>
                      </a:r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הדרך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 או 4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3 או 4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 או 4 או 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096957"/>
                  </a:ext>
                </a:extLst>
              </a:tr>
              <a:tr h="734736">
                <a:tc>
                  <a:txBody>
                    <a:bodyPr/>
                    <a:lstStyle/>
                    <a:p>
                      <a:pPr algn="ctr" rtl="1"/>
                      <a:r>
                        <a:rPr lang="he-IL" sz="1200" b="1" dirty="0" smtClean="0"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</a:t>
                      </a:r>
                      <a:r>
                        <a:rPr lang="he-IL" sz="1200" b="1" baseline="0" dirty="0" smtClean="0"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אבן הדרך</a:t>
                      </a:r>
                      <a:endParaRPr lang="he-IL" sz="1200" b="1" dirty="0"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(*)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מחצית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3292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308806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53725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1276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419194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44265" y="5389105"/>
            <a:ext cx="7688175" cy="12464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הערות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:</a:t>
            </a:r>
            <a:r>
              <a:rPr kumimoji="0" lang="he-IL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</a:t>
            </a:r>
            <a:r>
              <a:rPr kumimoji="0" lang="he-IL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ישנם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פערים משמעותיים מהנדרש/מתוכנן, יש לצרף הסבר מפורט.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2.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שלביות ביצוע/ פיצול היתרים וכד' יש להזין בשורות נפרדות.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3.  אישור וועדה לתוכנית עיצוב- מהווה תנאי להקפאת התצורה 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4.  (*) אם דו"ח הייזום מוצג לאחר תחילת התכנון בפועל יש להזין את העמודה הרלוונטית בטבלה (עמודה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D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  <a:endParaRPr kumimoji="0" lang="he-IL" sz="1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4834598" y="4930280"/>
            <a:ext cx="31438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ימולא בשלב הנוכחי: אבן דרך מספר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6 - דו"ח אחרית</a:t>
            </a:r>
            <a:endParaRPr kumimoji="0" lang="he-I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8100392" y="5009786"/>
            <a:ext cx="324000" cy="144000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8100392" y="5263612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5275424" y="5198319"/>
            <a:ext cx="27029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מולא בשלבים קודמים: אבני דרך 2, 3, 4 או</a:t>
            </a:r>
            <a:r>
              <a:rPr kumimoji="0" lang="he-IL" sz="12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5</a:t>
            </a:r>
            <a:endParaRPr kumimoji="0" lang="he-I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37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42288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תקציב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36512" y="1052736"/>
            <a:ext cx="9080684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אומדן בסוף בדיקת היתכנות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תקצוב  מאושר + תוספות מאושרות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ניתוח תקציב בפועל (על בסיס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תוצאות מכרז קבלני) - פירוט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: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1828800" marR="0" lvl="3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cs"/>
              <a:buAutoNum type="hebrew2Minus"/>
              <a:tabLst/>
              <a:defRPr/>
            </a:pP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עלויות ביצוע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(הפרדה בין בינוי לפיתוח, מאגר וחדר 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חשמל)</a:t>
            </a:r>
          </a:p>
          <a:p>
            <a:pPr marL="1828800" marR="0" lvl="3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cs"/>
              <a:buAutoNum type="hebrew2Minus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עלויות תכנון </a:t>
            </a:r>
          </a:p>
          <a:p>
            <a:pPr marL="1828800" marR="0" lvl="3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cs"/>
              <a:buAutoNum type="hebrew2Minus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עלויות </a:t>
            </a: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ניהול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ופיקוח </a:t>
            </a:r>
          </a:p>
          <a:p>
            <a:pPr marL="1828800" marR="0" lvl="3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cs"/>
              <a:buAutoNum type="hebrew2Minus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עלויות </a:t>
            </a:r>
            <a:r>
              <a:rPr kumimoji="0" lang="he-IL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תקורות</a:t>
            </a: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ועמלות </a:t>
            </a:r>
          </a:p>
          <a:p>
            <a:pPr marL="1828800" marR="0" lvl="3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cs"/>
              <a:buAutoNum type="hebrew2Minus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ניתוח בנ"מ -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בנ"מ בתחילת הפרויקט ובנ"מ </a:t>
            </a:r>
            <a:r>
              <a:rPr kumimoji="0" lang="he-IL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לאחר בחירת </a:t>
            </a:r>
            <a:r>
              <a:rPr kumimoji="0" lang="he-IL" sz="20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קבלן</a:t>
            </a:r>
            <a:endParaRPr kumimoji="0" lang="he-IL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1828800" marR="0" lvl="3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cs"/>
              <a:buAutoNum type="hebrew2Minus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השוואה </a:t>
            </a: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בין אומדן לתקצוב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בפועל</a:t>
            </a:r>
          </a:p>
          <a:p>
            <a:pPr marL="457200" marR="0" lvl="1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4.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חשבון סופי - ניתוח כלל עלויות הפרויקט לרבות ניצול </a:t>
            </a:r>
            <a:r>
              <a:rPr kumimoji="0" lang="he-IL" sz="20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הבנ"מ</a:t>
            </a:r>
            <a:endParaRPr kumimoji="0" lang="he-IL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b="0" i="0" u="sng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3586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-22677" y="-154896"/>
            <a:ext cx="9289032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טבלת אומדנים/תקציבים - דו"ח אחרית - פרויקט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xx</a:t>
            </a:r>
            <a:endParaRPr kumimoji="0" lang="he-IL" sz="3200" b="1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67944" y="4767282"/>
            <a:ext cx="5047076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חשוב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:                       יש למלא טבלה זו בגיליון האקסל המצורף, ניתן למצוא אותו גם באתר </a:t>
            </a:r>
            <a:r>
              <a:rPr kumimoji="0" lang="he-IL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ה"מיניסייט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" </a:t>
            </a:r>
          </a:p>
        </p:txBody>
      </p:sp>
      <p:graphicFrame>
        <p:nvGraphicFramePr>
          <p:cNvPr id="18" name="טבלה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564784"/>
              </p:ext>
            </p:extLst>
          </p:nvPr>
        </p:nvGraphicFramePr>
        <p:xfrm>
          <a:off x="84101" y="378828"/>
          <a:ext cx="8980227" cy="3504094"/>
        </p:xfrm>
        <a:graphic>
          <a:graphicData uri="http://schemas.openxmlformats.org/drawingml/2006/table">
            <a:tbl>
              <a:tblPr rtl="1"/>
              <a:tblGrid>
                <a:gridCol w="283318">
                  <a:extLst>
                    <a:ext uri="{9D8B030D-6E8A-4147-A177-3AD203B41FA5}">
                      <a16:colId xmlns:a16="http://schemas.microsoft.com/office/drawing/2014/main" val="427640506"/>
                    </a:ext>
                  </a:extLst>
                </a:gridCol>
                <a:gridCol w="239976">
                  <a:extLst>
                    <a:ext uri="{9D8B030D-6E8A-4147-A177-3AD203B41FA5}">
                      <a16:colId xmlns:a16="http://schemas.microsoft.com/office/drawing/2014/main" val="107869400"/>
                    </a:ext>
                  </a:extLst>
                </a:gridCol>
                <a:gridCol w="307816">
                  <a:extLst>
                    <a:ext uri="{9D8B030D-6E8A-4147-A177-3AD203B41FA5}">
                      <a16:colId xmlns:a16="http://schemas.microsoft.com/office/drawing/2014/main" val="2071674065"/>
                    </a:ext>
                  </a:extLst>
                </a:gridCol>
                <a:gridCol w="487479">
                  <a:extLst>
                    <a:ext uri="{9D8B030D-6E8A-4147-A177-3AD203B41FA5}">
                      <a16:colId xmlns:a16="http://schemas.microsoft.com/office/drawing/2014/main" val="1475020777"/>
                    </a:ext>
                  </a:extLst>
                </a:gridCol>
                <a:gridCol w="460693">
                  <a:extLst>
                    <a:ext uri="{9D8B030D-6E8A-4147-A177-3AD203B41FA5}">
                      <a16:colId xmlns:a16="http://schemas.microsoft.com/office/drawing/2014/main" val="1826870748"/>
                    </a:ext>
                  </a:extLst>
                </a:gridCol>
                <a:gridCol w="370726">
                  <a:extLst>
                    <a:ext uri="{9D8B030D-6E8A-4147-A177-3AD203B41FA5}">
                      <a16:colId xmlns:a16="http://schemas.microsoft.com/office/drawing/2014/main" val="3797085802"/>
                    </a:ext>
                  </a:extLst>
                </a:gridCol>
                <a:gridCol w="617504">
                  <a:extLst>
                    <a:ext uri="{9D8B030D-6E8A-4147-A177-3AD203B41FA5}">
                      <a16:colId xmlns:a16="http://schemas.microsoft.com/office/drawing/2014/main" val="4011175181"/>
                    </a:ext>
                  </a:extLst>
                </a:gridCol>
                <a:gridCol w="543052">
                  <a:extLst>
                    <a:ext uri="{9D8B030D-6E8A-4147-A177-3AD203B41FA5}">
                      <a16:colId xmlns:a16="http://schemas.microsoft.com/office/drawing/2014/main" val="2804448885"/>
                    </a:ext>
                  </a:extLst>
                </a:gridCol>
                <a:gridCol w="482352">
                  <a:extLst>
                    <a:ext uri="{9D8B030D-6E8A-4147-A177-3AD203B41FA5}">
                      <a16:colId xmlns:a16="http://schemas.microsoft.com/office/drawing/2014/main" val="231849878"/>
                    </a:ext>
                  </a:extLst>
                </a:gridCol>
                <a:gridCol w="464936">
                  <a:extLst>
                    <a:ext uri="{9D8B030D-6E8A-4147-A177-3AD203B41FA5}">
                      <a16:colId xmlns:a16="http://schemas.microsoft.com/office/drawing/2014/main" val="3908802131"/>
                    </a:ext>
                  </a:extLst>
                </a:gridCol>
                <a:gridCol w="441408">
                  <a:extLst>
                    <a:ext uri="{9D8B030D-6E8A-4147-A177-3AD203B41FA5}">
                      <a16:colId xmlns:a16="http://schemas.microsoft.com/office/drawing/2014/main" val="3315165003"/>
                    </a:ext>
                  </a:extLst>
                </a:gridCol>
                <a:gridCol w="437640">
                  <a:extLst>
                    <a:ext uri="{9D8B030D-6E8A-4147-A177-3AD203B41FA5}">
                      <a16:colId xmlns:a16="http://schemas.microsoft.com/office/drawing/2014/main" val="541798397"/>
                    </a:ext>
                  </a:extLst>
                </a:gridCol>
                <a:gridCol w="417882">
                  <a:extLst>
                    <a:ext uri="{9D8B030D-6E8A-4147-A177-3AD203B41FA5}">
                      <a16:colId xmlns:a16="http://schemas.microsoft.com/office/drawing/2014/main" val="346139549"/>
                    </a:ext>
                  </a:extLst>
                </a:gridCol>
                <a:gridCol w="441408">
                  <a:extLst>
                    <a:ext uri="{9D8B030D-6E8A-4147-A177-3AD203B41FA5}">
                      <a16:colId xmlns:a16="http://schemas.microsoft.com/office/drawing/2014/main" val="2929161463"/>
                    </a:ext>
                  </a:extLst>
                </a:gridCol>
                <a:gridCol w="451288">
                  <a:extLst>
                    <a:ext uri="{9D8B030D-6E8A-4147-A177-3AD203B41FA5}">
                      <a16:colId xmlns:a16="http://schemas.microsoft.com/office/drawing/2014/main" val="2754072334"/>
                    </a:ext>
                  </a:extLst>
                </a:gridCol>
                <a:gridCol w="492230">
                  <a:extLst>
                    <a:ext uri="{9D8B030D-6E8A-4147-A177-3AD203B41FA5}">
                      <a16:colId xmlns:a16="http://schemas.microsoft.com/office/drawing/2014/main" val="2700330928"/>
                    </a:ext>
                  </a:extLst>
                </a:gridCol>
                <a:gridCol w="560470">
                  <a:extLst>
                    <a:ext uri="{9D8B030D-6E8A-4147-A177-3AD203B41FA5}">
                      <a16:colId xmlns:a16="http://schemas.microsoft.com/office/drawing/2014/main" val="695063692"/>
                    </a:ext>
                  </a:extLst>
                </a:gridCol>
                <a:gridCol w="583996">
                  <a:extLst>
                    <a:ext uri="{9D8B030D-6E8A-4147-A177-3AD203B41FA5}">
                      <a16:colId xmlns:a16="http://schemas.microsoft.com/office/drawing/2014/main" val="332106366"/>
                    </a:ext>
                  </a:extLst>
                </a:gridCol>
                <a:gridCol w="583996">
                  <a:extLst>
                    <a:ext uri="{9D8B030D-6E8A-4147-A177-3AD203B41FA5}">
                      <a16:colId xmlns:a16="http://schemas.microsoft.com/office/drawing/2014/main" val="2839316280"/>
                    </a:ext>
                  </a:extLst>
                </a:gridCol>
                <a:gridCol w="312057">
                  <a:extLst>
                    <a:ext uri="{9D8B030D-6E8A-4147-A177-3AD203B41FA5}">
                      <a16:colId xmlns:a16="http://schemas.microsoft.com/office/drawing/2014/main" val="284107921"/>
                    </a:ext>
                  </a:extLst>
                </a:gridCol>
              </a:tblGrid>
              <a:tr h="154398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ראשוני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לפרויקט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מאושר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מקורי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מאושר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אחרון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סך ההזמנות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הסופיים עד כה 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יתרה / פער בין תקציב מאושר להזמנות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עד כה 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פירוט עלויות על בסיס הזמנות/חשבונות סופיים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ניתוח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פרויקטלי</a:t>
                      </a:r>
                      <a:endParaRPr lang="he-IL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487472"/>
                  </a:ext>
                </a:extLst>
              </a:tr>
              <a:tr h="41687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ביצוע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</a:t>
                      </a:r>
                      <a:endParaRPr lang="he-IL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ופיקוח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והיטלים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תקורות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(עמלת חברה עירונית)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כוללת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I-M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avid" panose="020E0502060401010101" pitchFamily="34" charset="-79"/>
                        </a:rPr>
                        <a:t>∑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אומדן ראשוני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מאושר מקורי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(עדכני)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בעת תוצאות מכרז קבלני / יתרת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בחשבון סופי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572814"/>
                  </a:ext>
                </a:extLst>
              </a:tr>
              <a:tr h="169836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AA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J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K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L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M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N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O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P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Q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R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619904"/>
                  </a:ext>
                </a:extLst>
              </a:tr>
              <a:tr h="347394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נוסחאות 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תקציב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E=N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=D-E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הזמנות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- עבודות בינוי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הזמנות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- עבודות פיתוח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 H+G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הזמנות/חשבונות סופיים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I-M</a:t>
                      </a:r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avid" panose="020E0502060401010101" pitchFamily="34" charset="-79"/>
                        </a:rPr>
                        <a:t>∑</a:t>
                      </a:r>
                      <a:endParaRPr lang="en-US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=B-B/(1+B13)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=C-C/(1+P13)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=D-D/(1+Q13)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9205122"/>
                  </a:ext>
                </a:extLst>
              </a:tr>
              <a:tr h="902891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באחוזים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סך ההזמנות/חשבונות הסופיים (%) מתוך התקציב המאושר האחרון</a:t>
                      </a:r>
                      <a:b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 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חלקי </a:t>
                      </a: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מתקציב מאושר </a:t>
                      </a:r>
                      <a:b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 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או עמודה 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 </a:t>
                      </a: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במקרה שאין עדכון תקציב)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מאומדן</a:t>
                      </a:r>
                      <a:b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ראשוני להקמה - קרי, מסך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מתקציב מאושר להקמה - קרי, 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  <a:r>
                        <a:rPr lang="he-IL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הפער שבין סך ההתקשרויות לבין תקציב מאושר אחרון להקמה - קרי, 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  <a:r>
                        <a:rPr lang="he-IL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036127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מחצית</a:t>
                      </a:r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תאריך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8125629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</a:t>
                      </a:r>
                      <a:r>
                        <a:rPr lang="he-IL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באש"ח</a:t>
                      </a:r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4444406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באחוזים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1073766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36000" algn="r" rtl="1" fontAlgn="ctr"/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 </a:t>
                      </a:r>
                      <a:r>
                        <a:rPr lang="he-IL" sz="700" b="1" i="0" u="none" strike="noStrike" dirty="0" err="1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כפי שנלקח באומדן 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הראשוני</a:t>
                      </a:r>
                      <a:r>
                        <a:rPr lang="en-US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(B14</a:t>
                      </a:r>
                      <a:r>
                        <a:rPr lang="en-US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ובתקציב              מאושר 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מקורי (</a:t>
                      </a:r>
                      <a:r>
                        <a:rPr lang="en-US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C14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095696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115616" y="5153000"/>
            <a:ext cx="703461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100% (צבע כתום) עמודה</a:t>
            </a: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B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= </a:t>
            </a:r>
            <a:r>
              <a:rPr kumimoji="0" lang="he-IL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אמדן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ראשוני לפרויקט - ממנו נגזר האומדן הראשוני (עמודה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O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 </a:t>
            </a:r>
          </a:p>
          <a:p>
            <a:pPr marL="0" marR="0" lvl="0" indent="0" algn="r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100% (צבע כחול) עמודה</a:t>
            </a: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C/D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= תקצוב הפרויקט מקורי/מעודכן אחרון - ממנו נגזר יתר/פער תקציבי של ההזמנות עד כה (עמודה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P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</a:p>
          <a:p>
            <a:pPr marL="0" marR="0" lvl="0" indent="0" algn="r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100% (צבע שחור) עמודה </a:t>
            </a: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E </a:t>
            </a: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= סך ההזמנות עד כה  - פירוט עלויות בפועל הנגזרות מסך ההזמנות עד כה (עמודות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G-N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-3184758" y="5627539"/>
            <a:ext cx="11371596" cy="118494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28600" marR="0" lvl="0" indent="-228600" algn="r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המחירים כוללים מע"מ</a:t>
            </a:r>
          </a:p>
          <a:p>
            <a:pPr marL="228600" marR="0" lvl="0" indent="-228600" algn="r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במידה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שישנם פערים משמעותיים מהנדרש/מתוכנן, יש לצרף הסבר מפורט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</a:t>
            </a:r>
          </a:p>
          <a:p>
            <a:pPr marL="228600" marR="0" lvl="0" indent="-228600" algn="r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לטבלה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זו יש להיעזר באומדן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לדוגמא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המצורף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כנספח</a:t>
            </a:r>
          </a:p>
          <a:p>
            <a:pPr marL="228600" marR="0" lvl="0" indent="-228600" algn="r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ברירת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המחדל לאחוז </a:t>
            </a:r>
            <a:r>
              <a:rPr kumimoji="0" lang="he-IL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הב.נ.מ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באומדן הראשוני כפי שנלקחה בחשבון הינה 15%. במידה והאחוז שונה, יש לעדכן את תא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B14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על מנת שהנוסחאות יעודכנו בהתאם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</a:t>
            </a:r>
          </a:p>
          <a:p>
            <a:pPr marL="228600" marR="0" lvl="0" indent="-228600" algn="r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אגרות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והיטלים - אגרות מים וביוב, פיצוי נופי, רשות העתיקות, רשות המים, </a:t>
            </a:r>
            <a:r>
              <a:rPr kumimoji="0" lang="he-IL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כב"א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, חברת חשמל, מכון בקרה וכד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'</a:t>
            </a:r>
          </a:p>
          <a:p>
            <a:pPr marL="228600" marR="0" lvl="0" indent="-228600" algn="r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תקציב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מאושר מעודכן - בדו"ח מחצית יש לעדכן על פי תאריך תחילת עבודות</a:t>
            </a:r>
          </a:p>
          <a:p>
            <a:pPr marL="228600" marR="0" lvl="0" indent="-228600" algn="r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endParaRPr kumimoji="0" lang="he-IL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98680" y="4911452"/>
            <a:ext cx="945320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מקרא צבעים:</a:t>
            </a:r>
            <a:endParaRPr kumimoji="0" lang="he-IL" sz="9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18707" y="5566269"/>
            <a:ext cx="1228212" cy="3039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הערות והסברים:</a:t>
            </a:r>
            <a:endParaRPr kumimoji="0" lang="he-IL" sz="9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13" name="מלבן 12"/>
          <p:cNvSpPr/>
          <p:nvPr/>
        </p:nvSpPr>
        <p:spPr>
          <a:xfrm>
            <a:off x="7809872" y="5063417"/>
            <a:ext cx="252000" cy="108000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84220" y="4922097"/>
            <a:ext cx="3039104" cy="3039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אין צורך למלא/להזין - מחושב אוטומטית לפי </a:t>
            </a:r>
            <a:r>
              <a:rPr kumimoji="0" lang="he-IL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נוסחא</a:t>
            </a:r>
            <a:endParaRPr kumimoji="0" lang="he-IL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graphicFrame>
        <p:nvGraphicFramePr>
          <p:cNvPr id="2" name="טבלה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10832"/>
              </p:ext>
            </p:extLst>
          </p:nvPr>
        </p:nvGraphicFramePr>
        <p:xfrm>
          <a:off x="84101" y="3892768"/>
          <a:ext cx="8980227" cy="939261"/>
        </p:xfrm>
        <a:graphic>
          <a:graphicData uri="http://schemas.openxmlformats.org/drawingml/2006/table">
            <a:tbl>
              <a:tblPr rtl="1"/>
              <a:tblGrid>
                <a:gridCol w="289170">
                  <a:extLst>
                    <a:ext uri="{9D8B030D-6E8A-4147-A177-3AD203B41FA5}">
                      <a16:colId xmlns:a16="http://schemas.microsoft.com/office/drawing/2014/main" val="1100421924"/>
                    </a:ext>
                  </a:extLst>
                </a:gridCol>
                <a:gridCol w="247601">
                  <a:extLst>
                    <a:ext uri="{9D8B030D-6E8A-4147-A177-3AD203B41FA5}">
                      <a16:colId xmlns:a16="http://schemas.microsoft.com/office/drawing/2014/main" val="161913290"/>
                    </a:ext>
                  </a:extLst>
                </a:gridCol>
                <a:gridCol w="283468">
                  <a:extLst>
                    <a:ext uri="{9D8B030D-6E8A-4147-A177-3AD203B41FA5}">
                      <a16:colId xmlns:a16="http://schemas.microsoft.com/office/drawing/2014/main" val="1686767952"/>
                    </a:ext>
                  </a:extLst>
                </a:gridCol>
                <a:gridCol w="505594">
                  <a:extLst>
                    <a:ext uri="{9D8B030D-6E8A-4147-A177-3AD203B41FA5}">
                      <a16:colId xmlns:a16="http://schemas.microsoft.com/office/drawing/2014/main" val="2347241334"/>
                    </a:ext>
                  </a:extLst>
                </a:gridCol>
                <a:gridCol w="444252">
                  <a:extLst>
                    <a:ext uri="{9D8B030D-6E8A-4147-A177-3AD203B41FA5}">
                      <a16:colId xmlns:a16="http://schemas.microsoft.com/office/drawing/2014/main" val="1032351990"/>
                    </a:ext>
                  </a:extLst>
                </a:gridCol>
                <a:gridCol w="387102">
                  <a:extLst>
                    <a:ext uri="{9D8B030D-6E8A-4147-A177-3AD203B41FA5}">
                      <a16:colId xmlns:a16="http://schemas.microsoft.com/office/drawing/2014/main" val="2324971951"/>
                    </a:ext>
                  </a:extLst>
                </a:gridCol>
                <a:gridCol w="605036">
                  <a:extLst>
                    <a:ext uri="{9D8B030D-6E8A-4147-A177-3AD203B41FA5}">
                      <a16:colId xmlns:a16="http://schemas.microsoft.com/office/drawing/2014/main" val="1953594685"/>
                    </a:ext>
                  </a:extLst>
                </a:gridCol>
                <a:gridCol w="543694">
                  <a:extLst>
                    <a:ext uri="{9D8B030D-6E8A-4147-A177-3AD203B41FA5}">
                      <a16:colId xmlns:a16="http://schemas.microsoft.com/office/drawing/2014/main" val="475412483"/>
                    </a:ext>
                  </a:extLst>
                </a:gridCol>
                <a:gridCol w="505594">
                  <a:extLst>
                    <a:ext uri="{9D8B030D-6E8A-4147-A177-3AD203B41FA5}">
                      <a16:colId xmlns:a16="http://schemas.microsoft.com/office/drawing/2014/main" val="1748693760"/>
                    </a:ext>
                  </a:extLst>
                </a:gridCol>
                <a:gridCol w="467494">
                  <a:extLst>
                    <a:ext uri="{9D8B030D-6E8A-4147-A177-3AD203B41FA5}">
                      <a16:colId xmlns:a16="http://schemas.microsoft.com/office/drawing/2014/main" val="3833207159"/>
                    </a:ext>
                  </a:extLst>
                </a:gridCol>
                <a:gridCol w="425202">
                  <a:extLst>
                    <a:ext uri="{9D8B030D-6E8A-4147-A177-3AD203B41FA5}">
                      <a16:colId xmlns:a16="http://schemas.microsoft.com/office/drawing/2014/main" val="3935448553"/>
                    </a:ext>
                  </a:extLst>
                </a:gridCol>
                <a:gridCol w="425202">
                  <a:extLst>
                    <a:ext uri="{9D8B030D-6E8A-4147-A177-3AD203B41FA5}">
                      <a16:colId xmlns:a16="http://schemas.microsoft.com/office/drawing/2014/main" val="1127708194"/>
                    </a:ext>
                  </a:extLst>
                </a:gridCol>
                <a:gridCol w="425202">
                  <a:extLst>
                    <a:ext uri="{9D8B030D-6E8A-4147-A177-3AD203B41FA5}">
                      <a16:colId xmlns:a16="http://schemas.microsoft.com/office/drawing/2014/main" val="3569361304"/>
                    </a:ext>
                  </a:extLst>
                </a:gridCol>
                <a:gridCol w="444252">
                  <a:extLst>
                    <a:ext uri="{9D8B030D-6E8A-4147-A177-3AD203B41FA5}">
                      <a16:colId xmlns:a16="http://schemas.microsoft.com/office/drawing/2014/main" val="1430876641"/>
                    </a:ext>
                  </a:extLst>
                </a:gridCol>
                <a:gridCol w="467494">
                  <a:extLst>
                    <a:ext uri="{9D8B030D-6E8A-4147-A177-3AD203B41FA5}">
                      <a16:colId xmlns:a16="http://schemas.microsoft.com/office/drawing/2014/main" val="3740092155"/>
                    </a:ext>
                  </a:extLst>
                </a:gridCol>
                <a:gridCol w="482352">
                  <a:extLst>
                    <a:ext uri="{9D8B030D-6E8A-4147-A177-3AD203B41FA5}">
                      <a16:colId xmlns:a16="http://schemas.microsoft.com/office/drawing/2014/main" val="835078471"/>
                    </a:ext>
                  </a:extLst>
                </a:gridCol>
                <a:gridCol w="566936">
                  <a:extLst>
                    <a:ext uri="{9D8B030D-6E8A-4147-A177-3AD203B41FA5}">
                      <a16:colId xmlns:a16="http://schemas.microsoft.com/office/drawing/2014/main" val="856716896"/>
                    </a:ext>
                  </a:extLst>
                </a:gridCol>
                <a:gridCol w="585986">
                  <a:extLst>
                    <a:ext uri="{9D8B030D-6E8A-4147-A177-3AD203B41FA5}">
                      <a16:colId xmlns:a16="http://schemas.microsoft.com/office/drawing/2014/main" val="704515937"/>
                    </a:ext>
                  </a:extLst>
                </a:gridCol>
                <a:gridCol w="566936">
                  <a:extLst>
                    <a:ext uri="{9D8B030D-6E8A-4147-A177-3AD203B41FA5}">
                      <a16:colId xmlns:a16="http://schemas.microsoft.com/office/drawing/2014/main" val="3273411329"/>
                    </a:ext>
                  </a:extLst>
                </a:gridCol>
                <a:gridCol w="311660">
                  <a:extLst>
                    <a:ext uri="{9D8B030D-6E8A-4147-A177-3AD203B41FA5}">
                      <a16:colId xmlns:a16="http://schemas.microsoft.com/office/drawing/2014/main" val="2423929723"/>
                    </a:ext>
                  </a:extLst>
                </a:gridCol>
              </a:tblGrid>
              <a:tr h="18370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אחרית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תאריך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1820595"/>
                  </a:ext>
                </a:extLst>
              </a:tr>
              <a:tr h="18370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סכום (</a:t>
                      </a:r>
                      <a:r>
                        <a:rPr lang="he-IL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באש"ח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551137"/>
                  </a:ext>
                </a:extLst>
              </a:tr>
              <a:tr h="18370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100.00%</a:t>
                      </a:r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100.00%</a:t>
                      </a:r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באחוזים (%)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6978398"/>
                  </a:ext>
                </a:extLst>
              </a:tr>
              <a:tr h="18370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בנ"מ (%)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rtl="1" fontAlgn="ctr"/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אחוז </a:t>
                      </a:r>
                      <a:r>
                        <a:rPr lang="he-IL" sz="700" b="1" i="0" u="none" strike="noStrike" dirty="0" err="1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כפי שנלקח באומדן הראשוני (</a:t>
                      </a:r>
                      <a:r>
                        <a:rPr lang="en-US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B14)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9497324"/>
                  </a:ext>
                </a:extLst>
              </a:tr>
            </a:tbl>
          </a:graphicData>
        </a:graphic>
      </p:graphicFrame>
      <p:sp>
        <p:nvSpPr>
          <p:cNvPr id="15" name="TextBox 14">
            <a:hlinkClick r:id="rId3"/>
          </p:cNvPr>
          <p:cNvSpPr txBox="1"/>
          <p:nvPr/>
        </p:nvSpPr>
        <p:spPr>
          <a:xfrm>
            <a:off x="3000983" y="4816918"/>
            <a:ext cx="1281120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Blender"/>
                <a:ea typeface="+mn-ea"/>
                <a:cs typeface="Blender"/>
              </a:rPr>
              <a:t>קישור ל-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Blender"/>
                <a:ea typeface="+mn-ea"/>
                <a:cs typeface="Blender"/>
              </a:rPr>
              <a:t> </a:t>
            </a: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Blender"/>
                <a:ea typeface="+mn-ea"/>
                <a:cs typeface="Blender"/>
              </a:rPr>
              <a:t>MiniSite</a:t>
            </a:r>
            <a:endParaRPr kumimoji="0" lang="he-IL" sz="11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Blender"/>
              <a:ea typeface="+mn-ea"/>
              <a:cs typeface="Blende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8538" y="3131676"/>
            <a:ext cx="47667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נתונים מתוך דו"ח מחצית - אבן דרך מספר 5</a:t>
            </a:r>
            <a:endParaRPr lang="he-IL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28538" y="3991925"/>
            <a:ext cx="47667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נתונים למילוי בשלב נוכחי - אבן דרך מספר 6</a:t>
            </a:r>
            <a:endParaRPr lang="he-IL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2452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-34355" y="90256"/>
            <a:ext cx="9289032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טבלת אומדנים/תקציבים - דו"ח אחרית</a:t>
            </a:r>
          </a:p>
          <a:p>
            <a:pPr marL="0" marR="0" lvl="0" indent="0" algn="ctr" defTabSz="914400" rtl="1" eaLnBrk="1" fontAlgn="auto" latinLnBrk="0" hangingPunct="1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פרויקט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xx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- דוגמא מספרית</a:t>
            </a:r>
          </a:p>
        </p:txBody>
      </p:sp>
      <p:graphicFrame>
        <p:nvGraphicFramePr>
          <p:cNvPr id="2" name="טבלה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246177"/>
              </p:ext>
            </p:extLst>
          </p:nvPr>
        </p:nvGraphicFramePr>
        <p:xfrm>
          <a:off x="95250" y="801354"/>
          <a:ext cx="8980227" cy="2649561"/>
        </p:xfrm>
        <a:graphic>
          <a:graphicData uri="http://schemas.openxmlformats.org/drawingml/2006/table">
            <a:tbl>
              <a:tblPr rtl="1"/>
              <a:tblGrid>
                <a:gridCol w="283318">
                  <a:extLst>
                    <a:ext uri="{9D8B030D-6E8A-4147-A177-3AD203B41FA5}">
                      <a16:colId xmlns:a16="http://schemas.microsoft.com/office/drawing/2014/main" val="427640506"/>
                    </a:ext>
                  </a:extLst>
                </a:gridCol>
                <a:gridCol w="547792">
                  <a:extLst>
                    <a:ext uri="{9D8B030D-6E8A-4147-A177-3AD203B41FA5}">
                      <a16:colId xmlns:a16="http://schemas.microsoft.com/office/drawing/2014/main" val="107869400"/>
                    </a:ext>
                  </a:extLst>
                </a:gridCol>
                <a:gridCol w="487479">
                  <a:extLst>
                    <a:ext uri="{9D8B030D-6E8A-4147-A177-3AD203B41FA5}">
                      <a16:colId xmlns:a16="http://schemas.microsoft.com/office/drawing/2014/main" val="1475020777"/>
                    </a:ext>
                  </a:extLst>
                </a:gridCol>
                <a:gridCol w="460693">
                  <a:extLst>
                    <a:ext uri="{9D8B030D-6E8A-4147-A177-3AD203B41FA5}">
                      <a16:colId xmlns:a16="http://schemas.microsoft.com/office/drawing/2014/main" val="1826870748"/>
                    </a:ext>
                  </a:extLst>
                </a:gridCol>
                <a:gridCol w="496000">
                  <a:extLst>
                    <a:ext uri="{9D8B030D-6E8A-4147-A177-3AD203B41FA5}">
                      <a16:colId xmlns:a16="http://schemas.microsoft.com/office/drawing/2014/main" val="3797085802"/>
                    </a:ext>
                  </a:extLst>
                </a:gridCol>
                <a:gridCol w="492230">
                  <a:extLst>
                    <a:ext uri="{9D8B030D-6E8A-4147-A177-3AD203B41FA5}">
                      <a16:colId xmlns:a16="http://schemas.microsoft.com/office/drawing/2014/main" val="4011175181"/>
                    </a:ext>
                  </a:extLst>
                </a:gridCol>
                <a:gridCol w="543052">
                  <a:extLst>
                    <a:ext uri="{9D8B030D-6E8A-4147-A177-3AD203B41FA5}">
                      <a16:colId xmlns:a16="http://schemas.microsoft.com/office/drawing/2014/main" val="2804448885"/>
                    </a:ext>
                  </a:extLst>
                </a:gridCol>
                <a:gridCol w="482352">
                  <a:extLst>
                    <a:ext uri="{9D8B030D-6E8A-4147-A177-3AD203B41FA5}">
                      <a16:colId xmlns:a16="http://schemas.microsoft.com/office/drawing/2014/main" val="231849878"/>
                    </a:ext>
                  </a:extLst>
                </a:gridCol>
                <a:gridCol w="464936">
                  <a:extLst>
                    <a:ext uri="{9D8B030D-6E8A-4147-A177-3AD203B41FA5}">
                      <a16:colId xmlns:a16="http://schemas.microsoft.com/office/drawing/2014/main" val="3908802131"/>
                    </a:ext>
                  </a:extLst>
                </a:gridCol>
                <a:gridCol w="441408">
                  <a:extLst>
                    <a:ext uri="{9D8B030D-6E8A-4147-A177-3AD203B41FA5}">
                      <a16:colId xmlns:a16="http://schemas.microsoft.com/office/drawing/2014/main" val="3315165003"/>
                    </a:ext>
                  </a:extLst>
                </a:gridCol>
                <a:gridCol w="437640">
                  <a:extLst>
                    <a:ext uri="{9D8B030D-6E8A-4147-A177-3AD203B41FA5}">
                      <a16:colId xmlns:a16="http://schemas.microsoft.com/office/drawing/2014/main" val="541798397"/>
                    </a:ext>
                  </a:extLst>
                </a:gridCol>
                <a:gridCol w="417882">
                  <a:extLst>
                    <a:ext uri="{9D8B030D-6E8A-4147-A177-3AD203B41FA5}">
                      <a16:colId xmlns:a16="http://schemas.microsoft.com/office/drawing/2014/main" val="346139549"/>
                    </a:ext>
                  </a:extLst>
                </a:gridCol>
                <a:gridCol w="441408">
                  <a:extLst>
                    <a:ext uri="{9D8B030D-6E8A-4147-A177-3AD203B41FA5}">
                      <a16:colId xmlns:a16="http://schemas.microsoft.com/office/drawing/2014/main" val="2929161463"/>
                    </a:ext>
                  </a:extLst>
                </a:gridCol>
                <a:gridCol w="451288">
                  <a:extLst>
                    <a:ext uri="{9D8B030D-6E8A-4147-A177-3AD203B41FA5}">
                      <a16:colId xmlns:a16="http://schemas.microsoft.com/office/drawing/2014/main" val="2754072334"/>
                    </a:ext>
                  </a:extLst>
                </a:gridCol>
                <a:gridCol w="492230">
                  <a:extLst>
                    <a:ext uri="{9D8B030D-6E8A-4147-A177-3AD203B41FA5}">
                      <a16:colId xmlns:a16="http://schemas.microsoft.com/office/drawing/2014/main" val="2700330928"/>
                    </a:ext>
                  </a:extLst>
                </a:gridCol>
                <a:gridCol w="560470">
                  <a:extLst>
                    <a:ext uri="{9D8B030D-6E8A-4147-A177-3AD203B41FA5}">
                      <a16:colId xmlns:a16="http://schemas.microsoft.com/office/drawing/2014/main" val="695063692"/>
                    </a:ext>
                  </a:extLst>
                </a:gridCol>
                <a:gridCol w="583996">
                  <a:extLst>
                    <a:ext uri="{9D8B030D-6E8A-4147-A177-3AD203B41FA5}">
                      <a16:colId xmlns:a16="http://schemas.microsoft.com/office/drawing/2014/main" val="332106366"/>
                    </a:ext>
                  </a:extLst>
                </a:gridCol>
                <a:gridCol w="583996">
                  <a:extLst>
                    <a:ext uri="{9D8B030D-6E8A-4147-A177-3AD203B41FA5}">
                      <a16:colId xmlns:a16="http://schemas.microsoft.com/office/drawing/2014/main" val="2839316280"/>
                    </a:ext>
                  </a:extLst>
                </a:gridCol>
                <a:gridCol w="312057">
                  <a:extLst>
                    <a:ext uri="{9D8B030D-6E8A-4147-A177-3AD203B41FA5}">
                      <a16:colId xmlns:a16="http://schemas.microsoft.com/office/drawing/2014/main" val="284107921"/>
                    </a:ext>
                  </a:extLst>
                </a:gridCol>
              </a:tblGrid>
              <a:tr h="154398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ראשוני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לפרויקט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מאושר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מקורי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מאושר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אחרון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סך ההזמנות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הסופיים עד כה 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יתרה / פער בין תקציב מאושר להזמנות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עד כה 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פירוט עלויות על בסיס הזמנות/חשבונות סופיים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ניתוח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פרויקטלי</a:t>
                      </a:r>
                      <a:endParaRPr lang="he-IL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487472"/>
                  </a:ext>
                </a:extLst>
              </a:tr>
              <a:tr h="41687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ביצוע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</a:t>
                      </a:r>
                      <a:endParaRPr lang="he-IL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ופיקוח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והיטלים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תקורות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(עמלת חברה עירונית)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</a:t>
                      </a:r>
                    </a:p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כוללת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I-M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avid" panose="020E0502060401010101" pitchFamily="34" charset="-79"/>
                        </a:rPr>
                        <a:t>∑</a:t>
                      </a:r>
                      <a:endParaRPr lang="en-U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אומדן ראשוני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מאושר מקורי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(עדכני)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בעת תוצאות מכרז קבלני / יתרת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בחשבון סופי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572814"/>
                  </a:ext>
                </a:extLst>
              </a:tr>
              <a:tr h="169836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AA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J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K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L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M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N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O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P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Q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R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619904"/>
                  </a:ext>
                </a:extLst>
              </a:tr>
              <a:tr h="347394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נוסחאות 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תקציב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E=N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=D-E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הזמנות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- עבודות בינוי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הזמנות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- עבודות פיתוח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 H+G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הזמנות/חשבונות סופיים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I-M</a:t>
                      </a:r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avid" panose="020E0502060401010101" pitchFamily="34" charset="-79"/>
                        </a:rPr>
                        <a:t>∑</a:t>
                      </a:r>
                      <a:endParaRPr lang="en-US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=B-B/(1+B13)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=C-C/(1+P13)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=D-D/(1+Q13)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9205122"/>
                  </a:ext>
                </a:extLst>
              </a:tr>
              <a:tr h="729528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באחוזים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סך ההזמנות/חשבונות הסופיים (%) מתוך התקציב המאושר האחרון</a:t>
                      </a:r>
                      <a:b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 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חלקי </a:t>
                      </a: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מתקציב מאושר </a:t>
                      </a:r>
                      <a:b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 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או עמודה 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 </a:t>
                      </a: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במקרה שאין עדכון תקציב)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מאומדן</a:t>
                      </a:r>
                      <a:b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ראשוני להקמה - קרי, מסך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מתקציב מאושר להקמה - קרי, 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  <a:r>
                        <a:rPr lang="he-IL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הפער שבין סך ההתקשרויות לבין תקציב מאושר אחרון להקמה - קרי, 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  <a:r>
                        <a:rPr lang="he-IL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03612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15975" y="4597469"/>
            <a:ext cx="7034616" cy="7848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100</a:t>
            </a:r>
            <a:r>
              <a:rPr kumimoji="0" lang="he-IL" sz="10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% (צבע </a:t>
            </a: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כתום</a:t>
            </a:r>
            <a:r>
              <a:rPr kumimoji="0" lang="he-IL" sz="10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 </a:t>
            </a: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עמודה</a:t>
            </a: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B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= </a:t>
            </a:r>
            <a:r>
              <a:rPr kumimoji="0" lang="he-IL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אמדן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ראשוני לפרויקט - ממנו נגזר האומדן הראשוני (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עמודה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O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 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100% (צבע כחול) עמודה</a:t>
            </a: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C/D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= תקצוב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הפרויקט מקורי/מעודכן אחרון - ממנו נגזר יתר/פער תקציבי של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ההזמנות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עד כה (עמודה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P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100% (צבע שחור) עמודה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E </a:t>
            </a: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= סך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ההזמנות עד כה  - פירוט עלויות בפועל הנגזרות מסך ההזמנות עד כה (עמודות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G-N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3420888" y="5212140"/>
            <a:ext cx="11371596" cy="17100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28600" marR="0" lvl="0" indent="-2286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המחירים כוללים מע"מ</a:t>
            </a:r>
          </a:p>
          <a:p>
            <a:pPr marL="228600" marR="0" lvl="0" indent="-2286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במידה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שישנם פערים משמעותיים מהנדרש/מתוכנן, יש לצרף הסבר מפורט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</a:t>
            </a:r>
          </a:p>
          <a:p>
            <a:pPr marL="228600" marR="0" lvl="0" indent="-2286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לטבלה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זו יש להיעזר באומדן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לדוגמא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המצורף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כנספח</a:t>
            </a:r>
          </a:p>
          <a:p>
            <a:pPr marL="228600" marR="0" lvl="0" indent="-2286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ברירת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המחדל לאחוז </a:t>
            </a:r>
            <a:r>
              <a:rPr kumimoji="0" lang="he-IL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הב.נ.מ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באומדן הראשוני כפי שנלקחה בחשבון הינה 15%. במידה והאחוז שונה, יש לעדכן את תא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B14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על מנת שהנוסחאות יעודכנו בהתאם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</a:t>
            </a:r>
          </a:p>
          <a:p>
            <a:pPr marL="228600" marR="0" lvl="0" indent="-2286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אגרות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והיטלים - אגרות מים וביוב, פיצוי נופי, רשות העתיקות, רשות המים, </a:t>
            </a:r>
            <a:r>
              <a:rPr kumimoji="0" lang="he-IL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כב"א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, חברת חשמל, מכון בקרה וכד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'</a:t>
            </a:r>
          </a:p>
          <a:p>
            <a:pPr marL="228600" marR="0" lvl="0" indent="-2286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תקציב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מאושר מעודכן - בדו"ח מחצית יש לעדכן על פי תאריך תחילת עבודות</a:t>
            </a:r>
          </a:p>
          <a:p>
            <a:pPr marL="228600" marR="0" lvl="0" indent="-2286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endParaRPr kumimoji="0" lang="he-IL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5158" y="4355129"/>
            <a:ext cx="1228212" cy="34624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מקרא צבעים:</a:t>
            </a:r>
            <a:endParaRPr kumimoji="0" lang="he-IL" sz="11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21443" y="5176821"/>
            <a:ext cx="1228212" cy="34624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הערות והסברים:</a:t>
            </a:r>
            <a:endParaRPr kumimoji="0" lang="he-IL" sz="11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11" name="מלבן 10"/>
          <p:cNvSpPr/>
          <p:nvPr/>
        </p:nvSpPr>
        <p:spPr>
          <a:xfrm>
            <a:off x="7587544" y="4507053"/>
            <a:ext cx="252000" cy="108000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9992" y="4365733"/>
            <a:ext cx="3039104" cy="3347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אין צורך למלא/להזין - מחושב אוטומטית לפי </a:t>
            </a:r>
            <a:r>
              <a:rPr kumimoji="0" lang="he-IL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נוסחא</a:t>
            </a:r>
            <a:endParaRPr kumimoji="0" lang="he-IL" sz="105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graphicFrame>
        <p:nvGraphicFramePr>
          <p:cNvPr id="4" name="טבלה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956869"/>
              </p:ext>
            </p:extLst>
          </p:nvPr>
        </p:nvGraphicFramePr>
        <p:xfrm>
          <a:off x="95246" y="3469196"/>
          <a:ext cx="8980231" cy="987810"/>
        </p:xfrm>
        <a:graphic>
          <a:graphicData uri="http://schemas.openxmlformats.org/drawingml/2006/table">
            <a:tbl>
              <a:tblPr rtl="1"/>
              <a:tblGrid>
                <a:gridCol w="274699">
                  <a:extLst>
                    <a:ext uri="{9D8B030D-6E8A-4147-A177-3AD203B41FA5}">
                      <a16:colId xmlns:a16="http://schemas.microsoft.com/office/drawing/2014/main" val="4293089891"/>
                    </a:ext>
                  </a:extLst>
                </a:gridCol>
                <a:gridCol w="241175">
                  <a:extLst>
                    <a:ext uri="{9D8B030D-6E8A-4147-A177-3AD203B41FA5}">
                      <a16:colId xmlns:a16="http://schemas.microsoft.com/office/drawing/2014/main" val="1868289726"/>
                    </a:ext>
                  </a:extLst>
                </a:gridCol>
                <a:gridCol w="325760">
                  <a:extLst>
                    <a:ext uri="{9D8B030D-6E8A-4147-A177-3AD203B41FA5}">
                      <a16:colId xmlns:a16="http://schemas.microsoft.com/office/drawing/2014/main" val="2934768735"/>
                    </a:ext>
                  </a:extLst>
                </a:gridCol>
                <a:gridCol w="486544">
                  <a:extLst>
                    <a:ext uri="{9D8B030D-6E8A-4147-A177-3AD203B41FA5}">
                      <a16:colId xmlns:a16="http://schemas.microsoft.com/office/drawing/2014/main" val="1356726711"/>
                    </a:ext>
                  </a:extLst>
                </a:gridCol>
                <a:gridCol w="467494">
                  <a:extLst>
                    <a:ext uri="{9D8B030D-6E8A-4147-A177-3AD203B41FA5}">
                      <a16:colId xmlns:a16="http://schemas.microsoft.com/office/drawing/2014/main" val="1034039809"/>
                    </a:ext>
                  </a:extLst>
                </a:gridCol>
                <a:gridCol w="520452">
                  <a:extLst>
                    <a:ext uri="{9D8B030D-6E8A-4147-A177-3AD203B41FA5}">
                      <a16:colId xmlns:a16="http://schemas.microsoft.com/office/drawing/2014/main" val="4106812589"/>
                    </a:ext>
                  </a:extLst>
                </a:gridCol>
                <a:gridCol w="448444">
                  <a:extLst>
                    <a:ext uri="{9D8B030D-6E8A-4147-A177-3AD203B41FA5}">
                      <a16:colId xmlns:a16="http://schemas.microsoft.com/office/drawing/2014/main" val="369824212"/>
                    </a:ext>
                  </a:extLst>
                </a:gridCol>
                <a:gridCol w="562744">
                  <a:extLst>
                    <a:ext uri="{9D8B030D-6E8A-4147-A177-3AD203B41FA5}">
                      <a16:colId xmlns:a16="http://schemas.microsoft.com/office/drawing/2014/main" val="3326822992"/>
                    </a:ext>
                  </a:extLst>
                </a:gridCol>
                <a:gridCol w="467494">
                  <a:extLst>
                    <a:ext uri="{9D8B030D-6E8A-4147-A177-3AD203B41FA5}">
                      <a16:colId xmlns:a16="http://schemas.microsoft.com/office/drawing/2014/main" val="4153928147"/>
                    </a:ext>
                  </a:extLst>
                </a:gridCol>
                <a:gridCol w="482352">
                  <a:extLst>
                    <a:ext uri="{9D8B030D-6E8A-4147-A177-3AD203B41FA5}">
                      <a16:colId xmlns:a16="http://schemas.microsoft.com/office/drawing/2014/main" val="3055646482"/>
                    </a:ext>
                  </a:extLst>
                </a:gridCol>
                <a:gridCol w="425202">
                  <a:extLst>
                    <a:ext uri="{9D8B030D-6E8A-4147-A177-3AD203B41FA5}">
                      <a16:colId xmlns:a16="http://schemas.microsoft.com/office/drawing/2014/main" val="1723104884"/>
                    </a:ext>
                  </a:extLst>
                </a:gridCol>
                <a:gridCol w="410344">
                  <a:extLst>
                    <a:ext uri="{9D8B030D-6E8A-4147-A177-3AD203B41FA5}">
                      <a16:colId xmlns:a16="http://schemas.microsoft.com/office/drawing/2014/main" val="305292352"/>
                    </a:ext>
                  </a:extLst>
                </a:gridCol>
                <a:gridCol w="425202">
                  <a:extLst>
                    <a:ext uri="{9D8B030D-6E8A-4147-A177-3AD203B41FA5}">
                      <a16:colId xmlns:a16="http://schemas.microsoft.com/office/drawing/2014/main" val="3562719179"/>
                    </a:ext>
                  </a:extLst>
                </a:gridCol>
                <a:gridCol w="459110">
                  <a:extLst>
                    <a:ext uri="{9D8B030D-6E8A-4147-A177-3AD203B41FA5}">
                      <a16:colId xmlns:a16="http://schemas.microsoft.com/office/drawing/2014/main" val="272599384"/>
                    </a:ext>
                  </a:extLst>
                </a:gridCol>
                <a:gridCol w="448444">
                  <a:extLst>
                    <a:ext uri="{9D8B030D-6E8A-4147-A177-3AD203B41FA5}">
                      <a16:colId xmlns:a16="http://schemas.microsoft.com/office/drawing/2014/main" val="2624027093"/>
                    </a:ext>
                  </a:extLst>
                </a:gridCol>
                <a:gridCol w="505594">
                  <a:extLst>
                    <a:ext uri="{9D8B030D-6E8A-4147-A177-3AD203B41FA5}">
                      <a16:colId xmlns:a16="http://schemas.microsoft.com/office/drawing/2014/main" val="1022438925"/>
                    </a:ext>
                  </a:extLst>
                </a:gridCol>
                <a:gridCol w="562744">
                  <a:extLst>
                    <a:ext uri="{9D8B030D-6E8A-4147-A177-3AD203B41FA5}">
                      <a16:colId xmlns:a16="http://schemas.microsoft.com/office/drawing/2014/main" val="3075596997"/>
                    </a:ext>
                  </a:extLst>
                </a:gridCol>
                <a:gridCol w="585986">
                  <a:extLst>
                    <a:ext uri="{9D8B030D-6E8A-4147-A177-3AD203B41FA5}">
                      <a16:colId xmlns:a16="http://schemas.microsoft.com/office/drawing/2014/main" val="3067839542"/>
                    </a:ext>
                  </a:extLst>
                </a:gridCol>
                <a:gridCol w="609228">
                  <a:extLst>
                    <a:ext uri="{9D8B030D-6E8A-4147-A177-3AD203B41FA5}">
                      <a16:colId xmlns:a16="http://schemas.microsoft.com/office/drawing/2014/main" val="1994027577"/>
                    </a:ext>
                  </a:extLst>
                </a:gridCol>
                <a:gridCol w="271219">
                  <a:extLst>
                    <a:ext uri="{9D8B030D-6E8A-4147-A177-3AD203B41FA5}">
                      <a16:colId xmlns:a16="http://schemas.microsoft.com/office/drawing/2014/main" val="1921480243"/>
                    </a:ext>
                  </a:extLst>
                </a:gridCol>
              </a:tblGrid>
              <a:tr h="22160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אחרית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תאריך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01/05/2022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01/06/2022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01/02/2025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01/02/2025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01/02/2025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01/02/2025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01/02/2025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01/02/2025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01/02/2025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01/02/2025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01/02/2025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01/02/2025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01/02/2025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528042"/>
                  </a:ext>
                </a:extLst>
              </a:tr>
              <a:tr h="22160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סכום (אש"ח)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43,000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44,600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52,000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50,936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1,064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36,642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5,224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41,866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4,253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1,783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1,338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1,696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50,936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5,609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5,817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1,064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באש"ח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6270212"/>
                  </a:ext>
                </a:extLst>
              </a:tr>
              <a:tr h="22160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97.95%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2.09%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71.94%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10.26%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82.19%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8.35%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3.50%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2.63%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3.33%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100.0%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2.09%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באחוזים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77444"/>
                  </a:ext>
                </a:extLst>
              </a:tr>
              <a:tr h="22160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בנ"מ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 </a:t>
                      </a:r>
                      <a:r>
                        <a:rPr lang="he-IL" sz="700" b="1" i="0" u="none" strike="noStrike" dirty="0" err="1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כפי שנלקח באומדן הראשוני (</a:t>
                      </a:r>
                      <a:r>
                        <a:rPr lang="en-US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B14)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28226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133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93291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לקחים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94868" y="1063402"/>
            <a:ext cx="8504620" cy="367023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נא לציין לפחות </a:t>
            </a:r>
            <a:r>
              <a:rPr lang="he-IL" sz="2000" b="1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5 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לקחים </a:t>
            </a:r>
            <a:r>
              <a:rPr lang="he-IL" sz="2000" b="1" u="sng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לשימור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ו </a:t>
            </a: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- </a:t>
            </a:r>
            <a:r>
              <a:rPr lang="he-IL" sz="2000" b="1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5 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לקחים</a:t>
            </a:r>
            <a:r>
              <a:rPr lang="he-IL" sz="2000" b="1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b="1" u="sng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לשיפור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משלב הביצוע ומראייה כללית של הפרויקט.</a:t>
            </a:r>
          </a:p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לקחים משלב התכנון הוצגו בדו"ח מחצית - נא לצרף בשקף נפרד.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במידה ולא בוצע דו"ח מחצית יש 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להוסיף </a:t>
            </a: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לפחות </a:t>
            </a:r>
            <a:r>
              <a:rPr lang="he-IL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5 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לקחים </a:t>
            </a:r>
            <a:r>
              <a:rPr lang="he-IL" sz="2000" b="1" u="sng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לשימור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ו- </a:t>
            </a:r>
            <a:r>
              <a:rPr lang="he-IL" sz="2000" b="1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5 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לקחים</a:t>
            </a:r>
            <a:r>
              <a:rPr lang="he-IL" sz="2000" b="1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b="1" u="sng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לשיפור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גם משלב התכנון של הפרויקט.</a:t>
            </a:r>
            <a:endParaRPr lang="he-IL" sz="2000" dirty="0">
              <a:latin typeface="Verdana" panose="020B0604030504040204" pitchFamily="34" charset="0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(מומלץ 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להתייחס למכלול </a:t>
            </a: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נושאים: תכנון/תהליך ההתקשרות/תהליכי 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רישוי ובקרה, ממשקים עם גורמים בתוך העיריה ומחוצה לה ועוד</a:t>
            </a: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).</a:t>
            </a:r>
            <a:endParaRPr lang="he-IL" sz="2000" u="sng" dirty="0">
              <a:solidFill>
                <a:prstClr val="black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4411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 txBox="1">
            <a:spLocks/>
          </p:cNvSpPr>
          <p:nvPr/>
        </p:nvSpPr>
        <p:spPr>
          <a:xfrm>
            <a:off x="2123728" y="93291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סיכום והמלצות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614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x6562812\Desktop\לוגו עירייה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8" y="6196889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כותרת 1"/>
          <p:cNvSpPr txBox="1">
            <a:spLocks/>
          </p:cNvSpPr>
          <p:nvPr/>
        </p:nvSpPr>
        <p:spPr>
          <a:xfrm>
            <a:off x="2123728" y="88057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הקדמה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361628" y="1048891"/>
            <a:ext cx="8712968" cy="374718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>
              <a:lnSpc>
                <a:spcPct val="150000"/>
              </a:lnSpc>
            </a:pPr>
            <a:r>
              <a:rPr lang="he-IL" sz="2000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באבן דרך </a:t>
            </a:r>
            <a:r>
              <a:rPr lang="he-IL" sz="2000" b="1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מס'</a:t>
            </a:r>
            <a:r>
              <a:rPr lang="he-IL" sz="2000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b="1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6</a:t>
            </a:r>
            <a:r>
              <a:rPr lang="he-IL" sz="2000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מוגש </a:t>
            </a:r>
            <a:r>
              <a:rPr lang="he-IL" sz="2000" b="1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דו"ח "אחרית" </a:t>
            </a:r>
            <a:r>
              <a:rPr lang="he-IL" sz="2000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המהווה פרק סיום לסדרת </a:t>
            </a:r>
            <a:r>
              <a:rPr lang="he-IL" sz="2000" dirty="0" err="1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דוחו"ת</a:t>
            </a:r>
            <a:r>
              <a:rPr lang="he-IL" sz="2000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שהוזנו </a:t>
            </a:r>
            <a:r>
              <a:rPr lang="he-IL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עד כה בהתאם למתודולוגיה העירונית לניהול פרויקטים. </a:t>
            </a:r>
            <a:endParaRPr lang="he-IL" sz="2000" dirty="0">
              <a:solidFill>
                <a:prstClr val="black"/>
              </a:solidFill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lvl="1">
              <a:lnSpc>
                <a:spcPct val="150000"/>
              </a:lnSpc>
            </a:pPr>
            <a:r>
              <a:rPr lang="he-IL" sz="2000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הדו"ח יכלול את תקופת הזמן החל מהתנעת הפרויקט ועד </a:t>
            </a:r>
            <a:r>
              <a:rPr lang="he-IL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למסירה </a:t>
            </a:r>
            <a:r>
              <a:rPr lang="he-IL" sz="2000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סופית של הפרויקט ומעבר לתקופת בדק ואחזקה.</a:t>
            </a:r>
          </a:p>
          <a:p>
            <a:pPr lvl="1">
              <a:lnSpc>
                <a:spcPct val="150000"/>
              </a:lnSpc>
            </a:pPr>
            <a:r>
              <a:rPr lang="he-IL" sz="2000" b="1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מטרת הדו"ח </a:t>
            </a:r>
            <a:r>
              <a:rPr lang="he-IL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- לסיים את איסוף וניתוח הנתונים של הפרויקט כפי שבוצע בפועל, כדי ללמוד ולהפיק לקחים במטרה ליישמם בעתיד.</a:t>
            </a:r>
            <a:endParaRPr lang="he-IL" sz="2000" dirty="0">
              <a:solidFill>
                <a:prstClr val="black"/>
              </a:solidFill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lvl="1">
              <a:lnSpc>
                <a:spcPct val="150000"/>
              </a:lnSpc>
            </a:pPr>
            <a:r>
              <a:rPr lang="he-IL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הפקת הלקחים תסייע באיתור ליקויים חוזרים, חסמים ארגוניים </a:t>
            </a:r>
            <a:r>
              <a:rPr lang="he-IL" sz="2000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ותאפשר שיפור </a:t>
            </a:r>
            <a:r>
              <a:rPr lang="he-IL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מתמיד ומימוש הנדסת הערך כך שהפרויקטים הבאים יהיו איכותיים, קצרים וזולים יותר.</a:t>
            </a:r>
            <a:endParaRPr lang="en-US" sz="2000" dirty="0">
              <a:solidFill>
                <a:prstClr val="black"/>
              </a:solidFill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3875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1013778" y="212328"/>
            <a:ext cx="1592609" cy="1848520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מלבן 33"/>
          <p:cNvSpPr/>
          <p:nvPr/>
        </p:nvSpPr>
        <p:spPr>
          <a:xfrm>
            <a:off x="690819" y="838667"/>
            <a:ext cx="3038729" cy="1266575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3" name="קבוצה 12"/>
          <p:cNvGrpSpPr/>
          <p:nvPr/>
        </p:nvGrpSpPr>
        <p:grpSpPr>
          <a:xfrm>
            <a:off x="2775960" y="1060855"/>
            <a:ext cx="3304047" cy="5610057"/>
            <a:chOff x="5037730" y="974443"/>
            <a:chExt cx="3304047" cy="5610057"/>
          </a:xfrm>
        </p:grpSpPr>
        <p:grpSp>
          <p:nvGrpSpPr>
            <p:cNvPr id="4" name="קבוצה 3"/>
            <p:cNvGrpSpPr/>
            <p:nvPr/>
          </p:nvGrpSpPr>
          <p:grpSpPr>
            <a:xfrm>
              <a:off x="5037730" y="974443"/>
              <a:ext cx="3286441" cy="5610057"/>
              <a:chOff x="3014267" y="965691"/>
              <a:chExt cx="3286441" cy="5610057"/>
            </a:xfrm>
          </p:grpSpPr>
          <p:grpSp>
            <p:nvGrpSpPr>
              <p:cNvPr id="3" name="קבוצה 2"/>
              <p:cNvGrpSpPr/>
              <p:nvPr/>
            </p:nvGrpSpPr>
            <p:grpSpPr>
              <a:xfrm>
                <a:off x="3014267" y="965691"/>
                <a:ext cx="3286441" cy="5610057"/>
                <a:chOff x="3076552" y="1044732"/>
                <a:chExt cx="3286441" cy="5610057"/>
              </a:xfrm>
            </p:grpSpPr>
            <p:grpSp>
              <p:nvGrpSpPr>
                <p:cNvPr id="7" name="קבוצה 6"/>
                <p:cNvGrpSpPr/>
                <p:nvPr/>
              </p:nvGrpSpPr>
              <p:grpSpPr>
                <a:xfrm>
                  <a:off x="3076552" y="1044732"/>
                  <a:ext cx="3286441" cy="5610057"/>
                  <a:chOff x="4860032" y="1620673"/>
                  <a:chExt cx="3286441" cy="4970111"/>
                </a:xfrm>
              </p:grpSpPr>
              <p:sp>
                <p:nvSpPr>
                  <p:cNvPr id="8" name="צורה חופשית 7"/>
                  <p:cNvSpPr/>
                  <p:nvPr/>
                </p:nvSpPr>
                <p:spPr>
                  <a:xfrm>
                    <a:off x="4944028" y="2071651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" name="צורה חופשית 8"/>
                  <p:cNvSpPr/>
                  <p:nvPr/>
                </p:nvSpPr>
                <p:spPr>
                  <a:xfrm>
                    <a:off x="4907224" y="5712654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" name="צורה חופשית 9"/>
                  <p:cNvSpPr/>
                  <p:nvPr/>
                </p:nvSpPr>
                <p:spPr>
                  <a:xfrm>
                    <a:off x="4907765" y="3493442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" name="צורה חופשית 10"/>
                  <p:cNvSpPr/>
                  <p:nvPr/>
                </p:nvSpPr>
                <p:spPr>
                  <a:xfrm>
                    <a:off x="4907224" y="4520257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" name="צורה חופשית 11"/>
                  <p:cNvSpPr/>
                  <p:nvPr/>
                </p:nvSpPr>
                <p:spPr>
                  <a:xfrm>
                    <a:off x="4901651" y="2999414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" name="תרשים זרימה: החלטה 14"/>
                  <p:cNvSpPr/>
                  <p:nvPr/>
                </p:nvSpPr>
                <p:spPr>
                  <a:xfrm>
                    <a:off x="4860032" y="1620673"/>
                    <a:ext cx="3286441" cy="837873"/>
                  </a:xfrm>
                  <a:prstGeom prst="flowChartDecision">
                    <a:avLst/>
                  </a:pr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" name="מלבן 15"/>
                  <p:cNvSpPr/>
                  <p:nvPr/>
                </p:nvSpPr>
                <p:spPr>
                  <a:xfrm rot="840828">
                    <a:off x="6902305" y="4717437"/>
                    <a:ext cx="931665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תחילת ביצוע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18" name="צורה חופשית 17"/>
                  <p:cNvSpPr/>
                  <p:nvPr/>
                </p:nvSpPr>
                <p:spPr>
                  <a:xfrm>
                    <a:off x="4914847" y="4002516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" name="צורה חופשית 18"/>
                  <p:cNvSpPr/>
                  <p:nvPr/>
                </p:nvSpPr>
                <p:spPr>
                  <a:xfrm>
                    <a:off x="4917097" y="5115089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" name="מלבן 19"/>
                  <p:cNvSpPr/>
                  <p:nvPr/>
                </p:nvSpPr>
                <p:spPr>
                  <a:xfrm rot="840828">
                    <a:off x="7228106" y="2325390"/>
                    <a:ext cx="654346" cy="2317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היתכנות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1" name="מלבן 20"/>
                  <p:cNvSpPr/>
                  <p:nvPr/>
                </p:nvSpPr>
                <p:spPr>
                  <a:xfrm rot="840828">
                    <a:off x="6935034" y="1905159"/>
                    <a:ext cx="922047" cy="2317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אישור הצורך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2" name="מלבן 21"/>
                  <p:cNvSpPr/>
                  <p:nvPr/>
                </p:nvSpPr>
                <p:spPr>
                  <a:xfrm rot="840828">
                    <a:off x="6906609" y="3235206"/>
                    <a:ext cx="950902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בחירת חלופה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3" name="מלבן 22"/>
                  <p:cNvSpPr/>
                  <p:nvPr/>
                </p:nvSpPr>
                <p:spPr>
                  <a:xfrm rot="840828">
                    <a:off x="6841765" y="3690803"/>
                    <a:ext cx="1015022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הקפאת תצורה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4" name="מלבן 23"/>
                  <p:cNvSpPr/>
                  <p:nvPr/>
                </p:nvSpPr>
                <p:spPr>
                  <a:xfrm rot="840828">
                    <a:off x="6937910" y="4219081"/>
                    <a:ext cx="909224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דיון </a:t>
                    </a:r>
                    <a:r>
                      <a:rPr kumimoji="0" lang="he-IL" sz="1100" b="0" i="0" u="none" strike="noStrike" kern="1200" cap="none" spc="0" normalizeH="0" baseline="0" noProof="0" dirty="0" err="1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תגמירים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6" name="מלבן 25"/>
                  <p:cNvSpPr/>
                  <p:nvPr/>
                </p:nvSpPr>
                <p:spPr>
                  <a:xfrm rot="840828">
                    <a:off x="6861463" y="5301510"/>
                    <a:ext cx="958917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סיכום פרויקט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7" name="מלבן 26"/>
                  <p:cNvSpPr/>
                  <p:nvPr/>
                </p:nvSpPr>
                <p:spPr>
                  <a:xfrm rot="840828">
                    <a:off x="6908200" y="5893419"/>
                    <a:ext cx="902811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בדק ואחזקה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pic>
                <p:nvPicPr>
                  <p:cNvPr id="28" name="תמונה 27"/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7038" t="7565" r="37452" b="11676"/>
                  <a:stretch/>
                </p:blipFill>
                <p:spPr>
                  <a:xfrm>
                    <a:off x="6237377" y="1988841"/>
                    <a:ext cx="566871" cy="4367042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1" name="תמונה 40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7110" t="23325" r="37291" b="73669"/>
                <a:stretch/>
              </p:blipFill>
              <p:spPr>
                <a:xfrm>
                  <a:off x="4480324" y="2187467"/>
                  <a:ext cx="540000" cy="220651"/>
                </a:xfrm>
                <a:prstGeom prst="rect">
                  <a:avLst/>
                </a:prstGeom>
              </p:spPr>
            </p:pic>
          </p:grpSp>
          <p:pic>
            <p:nvPicPr>
              <p:cNvPr id="33" name="תמונה 32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038" t="17957" r="37452" b="75385"/>
              <a:stretch/>
            </p:blipFill>
            <p:spPr>
              <a:xfrm>
                <a:off x="4383843" y="1897288"/>
                <a:ext cx="562819" cy="360040"/>
              </a:xfrm>
              <a:prstGeom prst="rect">
                <a:avLst/>
              </a:prstGeom>
            </p:spPr>
          </p:pic>
        </p:grpSp>
        <p:sp>
          <p:nvSpPr>
            <p:cNvPr id="39" name="תרשים זרימה: החלטה 38"/>
            <p:cNvSpPr/>
            <p:nvPr/>
          </p:nvSpPr>
          <p:spPr>
            <a:xfrm>
              <a:off x="5055336" y="1979187"/>
              <a:ext cx="3286441" cy="945757"/>
            </a:xfrm>
            <a:prstGeom prst="flowChartDecision">
              <a:avLst/>
            </a:pr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0" name="מלבן 39"/>
            <p:cNvSpPr/>
            <p:nvPr/>
          </p:nvSpPr>
          <p:spPr>
            <a:xfrm rot="840828">
              <a:off x="7365980" y="2300303"/>
              <a:ext cx="450765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ייזום</a:t>
              </a: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</p:grpSp>
      <p:sp>
        <p:nvSpPr>
          <p:cNvPr id="43" name="כותרת 1"/>
          <p:cNvSpPr txBox="1">
            <a:spLocks/>
          </p:cNvSpPr>
          <p:nvPr/>
        </p:nvSpPr>
        <p:spPr>
          <a:xfrm>
            <a:off x="-468560" y="62805"/>
            <a:ext cx="9793088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תהליך גנרי לניהול פרויקט בניה חדשה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NC</a:t>
            </a:r>
            <a:r>
              <a:rPr kumimoji="0" lang="he-I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- אבני דרך ושערים</a:t>
            </a:r>
            <a:endParaRPr kumimoji="0" lang="he-IL" sz="2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0992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מלבן 45"/>
          <p:cNvSpPr/>
          <p:nvPr/>
        </p:nvSpPr>
        <p:spPr>
          <a:xfrm>
            <a:off x="4705248" y="823178"/>
            <a:ext cx="3950355" cy="4192859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42" name="צורה חופשית 41"/>
          <p:cNvSpPr/>
          <p:nvPr/>
        </p:nvSpPr>
        <p:spPr>
          <a:xfrm>
            <a:off x="5083081" y="3569410"/>
            <a:ext cx="3194690" cy="991197"/>
          </a:xfrm>
          <a:custGeom>
            <a:avLst/>
            <a:gdLst>
              <a:gd name="connsiteX0" fmla="*/ 0 w 3009900"/>
              <a:gd name="connsiteY0" fmla="*/ 312420 h 788670"/>
              <a:gd name="connsiteX1" fmla="*/ 1253490 w 3009900"/>
              <a:gd name="connsiteY1" fmla="*/ 0 h 788670"/>
              <a:gd name="connsiteX2" fmla="*/ 1257300 w 3009900"/>
              <a:gd name="connsiteY2" fmla="*/ 323850 h 788670"/>
              <a:gd name="connsiteX3" fmla="*/ 1322070 w 3009900"/>
              <a:gd name="connsiteY3" fmla="*/ 377190 h 788670"/>
              <a:gd name="connsiteX4" fmla="*/ 1409700 w 3009900"/>
              <a:gd name="connsiteY4" fmla="*/ 407670 h 788670"/>
              <a:gd name="connsiteX5" fmla="*/ 1485900 w 3009900"/>
              <a:gd name="connsiteY5" fmla="*/ 422910 h 788670"/>
              <a:gd name="connsiteX6" fmla="*/ 1569720 w 3009900"/>
              <a:gd name="connsiteY6" fmla="*/ 419100 h 788670"/>
              <a:gd name="connsiteX7" fmla="*/ 1680210 w 3009900"/>
              <a:gd name="connsiteY7" fmla="*/ 388620 h 788670"/>
              <a:gd name="connsiteX8" fmla="*/ 1771650 w 3009900"/>
              <a:gd name="connsiteY8" fmla="*/ 297180 h 788670"/>
              <a:gd name="connsiteX9" fmla="*/ 1767840 w 3009900"/>
              <a:gd name="connsiteY9" fmla="*/ 11430 h 788670"/>
              <a:gd name="connsiteX10" fmla="*/ 3002280 w 3009900"/>
              <a:gd name="connsiteY10" fmla="*/ 312420 h 788670"/>
              <a:gd name="connsiteX11" fmla="*/ 3009900 w 3009900"/>
              <a:gd name="connsiteY11" fmla="*/ 354330 h 788670"/>
              <a:gd name="connsiteX12" fmla="*/ 2857500 w 3009900"/>
              <a:gd name="connsiteY12" fmla="*/ 396240 h 788670"/>
              <a:gd name="connsiteX13" fmla="*/ 1524000 w 3009900"/>
              <a:gd name="connsiteY13" fmla="*/ 788670 h 788670"/>
              <a:gd name="connsiteX14" fmla="*/ 7620 w 3009900"/>
              <a:gd name="connsiteY14" fmla="*/ 365760 h 788670"/>
              <a:gd name="connsiteX15" fmla="*/ 0 w 3009900"/>
              <a:gd name="connsiteY15" fmla="*/ 312420 h 78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09900" h="788670">
                <a:moveTo>
                  <a:pt x="0" y="312420"/>
                </a:moveTo>
                <a:lnTo>
                  <a:pt x="1253490" y="0"/>
                </a:lnTo>
                <a:lnTo>
                  <a:pt x="1257300" y="323850"/>
                </a:lnTo>
                <a:lnTo>
                  <a:pt x="1322070" y="377190"/>
                </a:lnTo>
                <a:lnTo>
                  <a:pt x="1409700" y="407670"/>
                </a:lnTo>
                <a:lnTo>
                  <a:pt x="1485900" y="422910"/>
                </a:lnTo>
                <a:lnTo>
                  <a:pt x="1569720" y="419100"/>
                </a:lnTo>
                <a:lnTo>
                  <a:pt x="1680210" y="388620"/>
                </a:lnTo>
                <a:lnTo>
                  <a:pt x="1771650" y="297180"/>
                </a:lnTo>
                <a:lnTo>
                  <a:pt x="1767840" y="11430"/>
                </a:lnTo>
                <a:lnTo>
                  <a:pt x="3002280" y="312420"/>
                </a:lnTo>
                <a:lnTo>
                  <a:pt x="3009900" y="354330"/>
                </a:lnTo>
                <a:lnTo>
                  <a:pt x="2857500" y="396240"/>
                </a:lnTo>
                <a:lnTo>
                  <a:pt x="1524000" y="788670"/>
                </a:lnTo>
                <a:lnTo>
                  <a:pt x="7620" y="365760"/>
                </a:lnTo>
                <a:lnTo>
                  <a:pt x="0" y="312420"/>
                </a:lnTo>
                <a:close/>
              </a:path>
            </a:pathLst>
          </a:custGeom>
          <a:solidFill>
            <a:schemeClr val="bg1">
              <a:lumMod val="85000"/>
              <a:alpha val="37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7" name="צורה חופשית 36"/>
          <p:cNvSpPr/>
          <p:nvPr/>
        </p:nvSpPr>
        <p:spPr>
          <a:xfrm>
            <a:off x="5092363" y="2534425"/>
            <a:ext cx="3194690" cy="991197"/>
          </a:xfrm>
          <a:custGeom>
            <a:avLst/>
            <a:gdLst>
              <a:gd name="connsiteX0" fmla="*/ 0 w 3009900"/>
              <a:gd name="connsiteY0" fmla="*/ 312420 h 788670"/>
              <a:gd name="connsiteX1" fmla="*/ 1253490 w 3009900"/>
              <a:gd name="connsiteY1" fmla="*/ 0 h 788670"/>
              <a:gd name="connsiteX2" fmla="*/ 1257300 w 3009900"/>
              <a:gd name="connsiteY2" fmla="*/ 323850 h 788670"/>
              <a:gd name="connsiteX3" fmla="*/ 1322070 w 3009900"/>
              <a:gd name="connsiteY3" fmla="*/ 377190 h 788670"/>
              <a:gd name="connsiteX4" fmla="*/ 1409700 w 3009900"/>
              <a:gd name="connsiteY4" fmla="*/ 407670 h 788670"/>
              <a:gd name="connsiteX5" fmla="*/ 1485900 w 3009900"/>
              <a:gd name="connsiteY5" fmla="*/ 422910 h 788670"/>
              <a:gd name="connsiteX6" fmla="*/ 1569720 w 3009900"/>
              <a:gd name="connsiteY6" fmla="*/ 419100 h 788670"/>
              <a:gd name="connsiteX7" fmla="*/ 1680210 w 3009900"/>
              <a:gd name="connsiteY7" fmla="*/ 388620 h 788670"/>
              <a:gd name="connsiteX8" fmla="*/ 1771650 w 3009900"/>
              <a:gd name="connsiteY8" fmla="*/ 297180 h 788670"/>
              <a:gd name="connsiteX9" fmla="*/ 1767840 w 3009900"/>
              <a:gd name="connsiteY9" fmla="*/ 11430 h 788670"/>
              <a:gd name="connsiteX10" fmla="*/ 3002280 w 3009900"/>
              <a:gd name="connsiteY10" fmla="*/ 312420 h 788670"/>
              <a:gd name="connsiteX11" fmla="*/ 3009900 w 3009900"/>
              <a:gd name="connsiteY11" fmla="*/ 354330 h 788670"/>
              <a:gd name="connsiteX12" fmla="*/ 2857500 w 3009900"/>
              <a:gd name="connsiteY12" fmla="*/ 396240 h 788670"/>
              <a:gd name="connsiteX13" fmla="*/ 1524000 w 3009900"/>
              <a:gd name="connsiteY13" fmla="*/ 788670 h 788670"/>
              <a:gd name="connsiteX14" fmla="*/ 7620 w 3009900"/>
              <a:gd name="connsiteY14" fmla="*/ 365760 h 788670"/>
              <a:gd name="connsiteX15" fmla="*/ 0 w 3009900"/>
              <a:gd name="connsiteY15" fmla="*/ 312420 h 78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09900" h="788670">
                <a:moveTo>
                  <a:pt x="0" y="312420"/>
                </a:moveTo>
                <a:lnTo>
                  <a:pt x="1253490" y="0"/>
                </a:lnTo>
                <a:lnTo>
                  <a:pt x="1257300" y="323850"/>
                </a:lnTo>
                <a:lnTo>
                  <a:pt x="1322070" y="377190"/>
                </a:lnTo>
                <a:lnTo>
                  <a:pt x="1409700" y="407670"/>
                </a:lnTo>
                <a:lnTo>
                  <a:pt x="1485900" y="422910"/>
                </a:lnTo>
                <a:lnTo>
                  <a:pt x="1569720" y="419100"/>
                </a:lnTo>
                <a:lnTo>
                  <a:pt x="1680210" y="388620"/>
                </a:lnTo>
                <a:lnTo>
                  <a:pt x="1771650" y="297180"/>
                </a:lnTo>
                <a:lnTo>
                  <a:pt x="1767840" y="11430"/>
                </a:lnTo>
                <a:lnTo>
                  <a:pt x="3002280" y="312420"/>
                </a:lnTo>
                <a:lnTo>
                  <a:pt x="3009900" y="354330"/>
                </a:lnTo>
                <a:lnTo>
                  <a:pt x="2857500" y="396240"/>
                </a:lnTo>
                <a:lnTo>
                  <a:pt x="1524000" y="788670"/>
                </a:lnTo>
                <a:lnTo>
                  <a:pt x="7620" y="365760"/>
                </a:lnTo>
                <a:lnTo>
                  <a:pt x="0" y="312420"/>
                </a:lnTo>
                <a:close/>
              </a:path>
            </a:pathLst>
          </a:custGeom>
          <a:solidFill>
            <a:schemeClr val="bg1">
              <a:lumMod val="85000"/>
              <a:alpha val="37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כותרת 1"/>
          <p:cNvSpPr txBox="1">
            <a:spLocks/>
          </p:cNvSpPr>
          <p:nvPr/>
        </p:nvSpPr>
        <p:spPr>
          <a:xfrm>
            <a:off x="758869" y="64655"/>
            <a:ext cx="6912769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אבן דרך מס' 6 - דו"ח "אחרית"</a:t>
            </a:r>
            <a:endParaRPr kumimoji="0" lang="he-IL" sz="2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grpSp>
        <p:nvGrpSpPr>
          <p:cNvPr id="7" name="קבוצה 6"/>
          <p:cNvGrpSpPr/>
          <p:nvPr/>
        </p:nvGrpSpPr>
        <p:grpSpPr>
          <a:xfrm>
            <a:off x="5055289" y="1049656"/>
            <a:ext cx="3286441" cy="5610057"/>
            <a:chOff x="4860032" y="1620673"/>
            <a:chExt cx="3286441" cy="4970111"/>
          </a:xfrm>
        </p:grpSpPr>
        <p:sp>
          <p:nvSpPr>
            <p:cNvPr id="8" name="צורה חופשית 7"/>
            <p:cNvSpPr/>
            <p:nvPr/>
          </p:nvSpPr>
          <p:spPr>
            <a:xfrm>
              <a:off x="4898702" y="2050048"/>
              <a:ext cx="3194690" cy="878130"/>
            </a:xfrm>
            <a:custGeom>
              <a:avLst/>
              <a:gdLst>
                <a:gd name="connsiteX0" fmla="*/ 0 w 3009900"/>
                <a:gd name="connsiteY0" fmla="*/ 312420 h 788670"/>
                <a:gd name="connsiteX1" fmla="*/ 1253490 w 3009900"/>
                <a:gd name="connsiteY1" fmla="*/ 0 h 788670"/>
                <a:gd name="connsiteX2" fmla="*/ 1257300 w 3009900"/>
                <a:gd name="connsiteY2" fmla="*/ 323850 h 788670"/>
                <a:gd name="connsiteX3" fmla="*/ 1322070 w 3009900"/>
                <a:gd name="connsiteY3" fmla="*/ 377190 h 788670"/>
                <a:gd name="connsiteX4" fmla="*/ 1409700 w 3009900"/>
                <a:gd name="connsiteY4" fmla="*/ 407670 h 788670"/>
                <a:gd name="connsiteX5" fmla="*/ 1485900 w 3009900"/>
                <a:gd name="connsiteY5" fmla="*/ 422910 h 788670"/>
                <a:gd name="connsiteX6" fmla="*/ 1569720 w 3009900"/>
                <a:gd name="connsiteY6" fmla="*/ 419100 h 788670"/>
                <a:gd name="connsiteX7" fmla="*/ 1680210 w 3009900"/>
                <a:gd name="connsiteY7" fmla="*/ 388620 h 788670"/>
                <a:gd name="connsiteX8" fmla="*/ 1771650 w 3009900"/>
                <a:gd name="connsiteY8" fmla="*/ 297180 h 788670"/>
                <a:gd name="connsiteX9" fmla="*/ 1767840 w 3009900"/>
                <a:gd name="connsiteY9" fmla="*/ 11430 h 788670"/>
                <a:gd name="connsiteX10" fmla="*/ 3002280 w 3009900"/>
                <a:gd name="connsiteY10" fmla="*/ 312420 h 788670"/>
                <a:gd name="connsiteX11" fmla="*/ 3009900 w 3009900"/>
                <a:gd name="connsiteY11" fmla="*/ 354330 h 788670"/>
                <a:gd name="connsiteX12" fmla="*/ 2857500 w 3009900"/>
                <a:gd name="connsiteY12" fmla="*/ 396240 h 788670"/>
                <a:gd name="connsiteX13" fmla="*/ 1524000 w 3009900"/>
                <a:gd name="connsiteY13" fmla="*/ 788670 h 788670"/>
                <a:gd name="connsiteX14" fmla="*/ 7620 w 3009900"/>
                <a:gd name="connsiteY14" fmla="*/ 365760 h 788670"/>
                <a:gd name="connsiteX15" fmla="*/ 0 w 3009900"/>
                <a:gd name="connsiteY15" fmla="*/ 31242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9900" h="788670">
                  <a:moveTo>
                    <a:pt x="0" y="312420"/>
                  </a:moveTo>
                  <a:lnTo>
                    <a:pt x="1253490" y="0"/>
                  </a:lnTo>
                  <a:lnTo>
                    <a:pt x="1257300" y="323850"/>
                  </a:lnTo>
                  <a:lnTo>
                    <a:pt x="1322070" y="377190"/>
                  </a:lnTo>
                  <a:lnTo>
                    <a:pt x="1409700" y="407670"/>
                  </a:lnTo>
                  <a:lnTo>
                    <a:pt x="1485900" y="422910"/>
                  </a:lnTo>
                  <a:lnTo>
                    <a:pt x="1569720" y="419100"/>
                  </a:lnTo>
                  <a:lnTo>
                    <a:pt x="1680210" y="388620"/>
                  </a:lnTo>
                  <a:lnTo>
                    <a:pt x="1771650" y="297180"/>
                  </a:lnTo>
                  <a:lnTo>
                    <a:pt x="1767840" y="11430"/>
                  </a:lnTo>
                  <a:lnTo>
                    <a:pt x="3002280" y="312420"/>
                  </a:lnTo>
                  <a:lnTo>
                    <a:pt x="3009900" y="354330"/>
                  </a:lnTo>
                  <a:lnTo>
                    <a:pt x="2857500" y="396240"/>
                  </a:lnTo>
                  <a:lnTo>
                    <a:pt x="1524000" y="788670"/>
                  </a:lnTo>
                  <a:lnTo>
                    <a:pt x="7620" y="365760"/>
                  </a:lnTo>
                  <a:lnTo>
                    <a:pt x="0" y="312420"/>
                  </a:lnTo>
                  <a:close/>
                </a:path>
              </a:pathLst>
            </a:cu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" name="צורה חופשית 8"/>
            <p:cNvSpPr/>
            <p:nvPr/>
          </p:nvSpPr>
          <p:spPr>
            <a:xfrm>
              <a:off x="4919416" y="5712654"/>
              <a:ext cx="3194690" cy="878130"/>
            </a:xfrm>
            <a:custGeom>
              <a:avLst/>
              <a:gdLst>
                <a:gd name="connsiteX0" fmla="*/ 0 w 3009900"/>
                <a:gd name="connsiteY0" fmla="*/ 312420 h 788670"/>
                <a:gd name="connsiteX1" fmla="*/ 1253490 w 3009900"/>
                <a:gd name="connsiteY1" fmla="*/ 0 h 788670"/>
                <a:gd name="connsiteX2" fmla="*/ 1257300 w 3009900"/>
                <a:gd name="connsiteY2" fmla="*/ 323850 h 788670"/>
                <a:gd name="connsiteX3" fmla="*/ 1322070 w 3009900"/>
                <a:gd name="connsiteY3" fmla="*/ 377190 h 788670"/>
                <a:gd name="connsiteX4" fmla="*/ 1409700 w 3009900"/>
                <a:gd name="connsiteY4" fmla="*/ 407670 h 788670"/>
                <a:gd name="connsiteX5" fmla="*/ 1485900 w 3009900"/>
                <a:gd name="connsiteY5" fmla="*/ 422910 h 788670"/>
                <a:gd name="connsiteX6" fmla="*/ 1569720 w 3009900"/>
                <a:gd name="connsiteY6" fmla="*/ 419100 h 788670"/>
                <a:gd name="connsiteX7" fmla="*/ 1680210 w 3009900"/>
                <a:gd name="connsiteY7" fmla="*/ 388620 h 788670"/>
                <a:gd name="connsiteX8" fmla="*/ 1771650 w 3009900"/>
                <a:gd name="connsiteY8" fmla="*/ 297180 h 788670"/>
                <a:gd name="connsiteX9" fmla="*/ 1767840 w 3009900"/>
                <a:gd name="connsiteY9" fmla="*/ 11430 h 788670"/>
                <a:gd name="connsiteX10" fmla="*/ 3002280 w 3009900"/>
                <a:gd name="connsiteY10" fmla="*/ 312420 h 788670"/>
                <a:gd name="connsiteX11" fmla="*/ 3009900 w 3009900"/>
                <a:gd name="connsiteY11" fmla="*/ 354330 h 788670"/>
                <a:gd name="connsiteX12" fmla="*/ 2857500 w 3009900"/>
                <a:gd name="connsiteY12" fmla="*/ 396240 h 788670"/>
                <a:gd name="connsiteX13" fmla="*/ 1524000 w 3009900"/>
                <a:gd name="connsiteY13" fmla="*/ 788670 h 788670"/>
                <a:gd name="connsiteX14" fmla="*/ 7620 w 3009900"/>
                <a:gd name="connsiteY14" fmla="*/ 365760 h 788670"/>
                <a:gd name="connsiteX15" fmla="*/ 0 w 3009900"/>
                <a:gd name="connsiteY15" fmla="*/ 31242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9900" h="788670">
                  <a:moveTo>
                    <a:pt x="0" y="312420"/>
                  </a:moveTo>
                  <a:lnTo>
                    <a:pt x="1253490" y="0"/>
                  </a:lnTo>
                  <a:lnTo>
                    <a:pt x="1257300" y="323850"/>
                  </a:lnTo>
                  <a:lnTo>
                    <a:pt x="1322070" y="377190"/>
                  </a:lnTo>
                  <a:lnTo>
                    <a:pt x="1409700" y="407670"/>
                  </a:lnTo>
                  <a:lnTo>
                    <a:pt x="1485900" y="422910"/>
                  </a:lnTo>
                  <a:lnTo>
                    <a:pt x="1569720" y="419100"/>
                  </a:lnTo>
                  <a:lnTo>
                    <a:pt x="1680210" y="388620"/>
                  </a:lnTo>
                  <a:lnTo>
                    <a:pt x="1771650" y="297180"/>
                  </a:lnTo>
                  <a:lnTo>
                    <a:pt x="1767840" y="11430"/>
                  </a:lnTo>
                  <a:lnTo>
                    <a:pt x="3002280" y="312420"/>
                  </a:lnTo>
                  <a:lnTo>
                    <a:pt x="3009900" y="354330"/>
                  </a:lnTo>
                  <a:lnTo>
                    <a:pt x="2857500" y="396240"/>
                  </a:lnTo>
                  <a:lnTo>
                    <a:pt x="1524000" y="788670"/>
                  </a:lnTo>
                  <a:lnTo>
                    <a:pt x="7620" y="365760"/>
                  </a:lnTo>
                  <a:lnTo>
                    <a:pt x="0" y="312420"/>
                  </a:lnTo>
                  <a:close/>
                </a:path>
              </a:pathLst>
            </a:cu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5" name="תרשים זרימה: החלטה 14"/>
            <p:cNvSpPr/>
            <p:nvPr/>
          </p:nvSpPr>
          <p:spPr>
            <a:xfrm>
              <a:off x="4860032" y="1620673"/>
              <a:ext cx="3286441" cy="837873"/>
            </a:xfrm>
            <a:prstGeom prst="flowChartDecision">
              <a:avLst/>
            </a:pr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7" name="צורה חופשית 16"/>
            <p:cNvSpPr/>
            <p:nvPr/>
          </p:nvSpPr>
          <p:spPr>
            <a:xfrm>
              <a:off x="4921214" y="2516301"/>
              <a:ext cx="3194690" cy="878130"/>
            </a:xfrm>
            <a:custGeom>
              <a:avLst/>
              <a:gdLst>
                <a:gd name="connsiteX0" fmla="*/ 0 w 3009900"/>
                <a:gd name="connsiteY0" fmla="*/ 312420 h 788670"/>
                <a:gd name="connsiteX1" fmla="*/ 1253490 w 3009900"/>
                <a:gd name="connsiteY1" fmla="*/ 0 h 788670"/>
                <a:gd name="connsiteX2" fmla="*/ 1257300 w 3009900"/>
                <a:gd name="connsiteY2" fmla="*/ 323850 h 788670"/>
                <a:gd name="connsiteX3" fmla="*/ 1322070 w 3009900"/>
                <a:gd name="connsiteY3" fmla="*/ 377190 h 788670"/>
                <a:gd name="connsiteX4" fmla="*/ 1409700 w 3009900"/>
                <a:gd name="connsiteY4" fmla="*/ 407670 h 788670"/>
                <a:gd name="connsiteX5" fmla="*/ 1485900 w 3009900"/>
                <a:gd name="connsiteY5" fmla="*/ 422910 h 788670"/>
                <a:gd name="connsiteX6" fmla="*/ 1569720 w 3009900"/>
                <a:gd name="connsiteY6" fmla="*/ 419100 h 788670"/>
                <a:gd name="connsiteX7" fmla="*/ 1680210 w 3009900"/>
                <a:gd name="connsiteY7" fmla="*/ 388620 h 788670"/>
                <a:gd name="connsiteX8" fmla="*/ 1771650 w 3009900"/>
                <a:gd name="connsiteY8" fmla="*/ 297180 h 788670"/>
                <a:gd name="connsiteX9" fmla="*/ 1767840 w 3009900"/>
                <a:gd name="connsiteY9" fmla="*/ 11430 h 788670"/>
                <a:gd name="connsiteX10" fmla="*/ 3002280 w 3009900"/>
                <a:gd name="connsiteY10" fmla="*/ 312420 h 788670"/>
                <a:gd name="connsiteX11" fmla="*/ 3009900 w 3009900"/>
                <a:gd name="connsiteY11" fmla="*/ 354330 h 788670"/>
                <a:gd name="connsiteX12" fmla="*/ 2857500 w 3009900"/>
                <a:gd name="connsiteY12" fmla="*/ 396240 h 788670"/>
                <a:gd name="connsiteX13" fmla="*/ 1524000 w 3009900"/>
                <a:gd name="connsiteY13" fmla="*/ 788670 h 788670"/>
                <a:gd name="connsiteX14" fmla="*/ 7620 w 3009900"/>
                <a:gd name="connsiteY14" fmla="*/ 365760 h 788670"/>
                <a:gd name="connsiteX15" fmla="*/ 0 w 3009900"/>
                <a:gd name="connsiteY15" fmla="*/ 31242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9900" h="788670">
                  <a:moveTo>
                    <a:pt x="0" y="312420"/>
                  </a:moveTo>
                  <a:lnTo>
                    <a:pt x="1253490" y="0"/>
                  </a:lnTo>
                  <a:lnTo>
                    <a:pt x="1257300" y="323850"/>
                  </a:lnTo>
                  <a:lnTo>
                    <a:pt x="1322070" y="377190"/>
                  </a:lnTo>
                  <a:lnTo>
                    <a:pt x="1409700" y="407670"/>
                  </a:lnTo>
                  <a:lnTo>
                    <a:pt x="1485900" y="422910"/>
                  </a:lnTo>
                  <a:lnTo>
                    <a:pt x="1569720" y="419100"/>
                  </a:lnTo>
                  <a:lnTo>
                    <a:pt x="1680210" y="388620"/>
                  </a:lnTo>
                  <a:lnTo>
                    <a:pt x="1771650" y="297180"/>
                  </a:lnTo>
                  <a:lnTo>
                    <a:pt x="1767840" y="11430"/>
                  </a:lnTo>
                  <a:lnTo>
                    <a:pt x="3002280" y="312420"/>
                  </a:lnTo>
                  <a:lnTo>
                    <a:pt x="3009900" y="354330"/>
                  </a:lnTo>
                  <a:lnTo>
                    <a:pt x="2857500" y="396240"/>
                  </a:lnTo>
                  <a:lnTo>
                    <a:pt x="1524000" y="788670"/>
                  </a:lnTo>
                  <a:lnTo>
                    <a:pt x="7620" y="365760"/>
                  </a:lnTo>
                  <a:lnTo>
                    <a:pt x="0" y="312420"/>
                  </a:lnTo>
                  <a:close/>
                </a:path>
              </a:pathLst>
            </a:cu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9" name="צורה חופשית 18"/>
            <p:cNvSpPr/>
            <p:nvPr/>
          </p:nvSpPr>
          <p:spPr>
            <a:xfrm>
              <a:off x="4899976" y="4336500"/>
              <a:ext cx="3194690" cy="878130"/>
            </a:xfrm>
            <a:custGeom>
              <a:avLst/>
              <a:gdLst>
                <a:gd name="connsiteX0" fmla="*/ 0 w 3009900"/>
                <a:gd name="connsiteY0" fmla="*/ 312420 h 788670"/>
                <a:gd name="connsiteX1" fmla="*/ 1253490 w 3009900"/>
                <a:gd name="connsiteY1" fmla="*/ 0 h 788670"/>
                <a:gd name="connsiteX2" fmla="*/ 1257300 w 3009900"/>
                <a:gd name="connsiteY2" fmla="*/ 323850 h 788670"/>
                <a:gd name="connsiteX3" fmla="*/ 1322070 w 3009900"/>
                <a:gd name="connsiteY3" fmla="*/ 377190 h 788670"/>
                <a:gd name="connsiteX4" fmla="*/ 1409700 w 3009900"/>
                <a:gd name="connsiteY4" fmla="*/ 407670 h 788670"/>
                <a:gd name="connsiteX5" fmla="*/ 1485900 w 3009900"/>
                <a:gd name="connsiteY5" fmla="*/ 422910 h 788670"/>
                <a:gd name="connsiteX6" fmla="*/ 1569720 w 3009900"/>
                <a:gd name="connsiteY6" fmla="*/ 419100 h 788670"/>
                <a:gd name="connsiteX7" fmla="*/ 1680210 w 3009900"/>
                <a:gd name="connsiteY7" fmla="*/ 388620 h 788670"/>
                <a:gd name="connsiteX8" fmla="*/ 1771650 w 3009900"/>
                <a:gd name="connsiteY8" fmla="*/ 297180 h 788670"/>
                <a:gd name="connsiteX9" fmla="*/ 1767840 w 3009900"/>
                <a:gd name="connsiteY9" fmla="*/ 11430 h 788670"/>
                <a:gd name="connsiteX10" fmla="*/ 3002280 w 3009900"/>
                <a:gd name="connsiteY10" fmla="*/ 312420 h 788670"/>
                <a:gd name="connsiteX11" fmla="*/ 3009900 w 3009900"/>
                <a:gd name="connsiteY11" fmla="*/ 354330 h 788670"/>
                <a:gd name="connsiteX12" fmla="*/ 2857500 w 3009900"/>
                <a:gd name="connsiteY12" fmla="*/ 396240 h 788670"/>
                <a:gd name="connsiteX13" fmla="*/ 1524000 w 3009900"/>
                <a:gd name="connsiteY13" fmla="*/ 788670 h 788670"/>
                <a:gd name="connsiteX14" fmla="*/ 7620 w 3009900"/>
                <a:gd name="connsiteY14" fmla="*/ 365760 h 788670"/>
                <a:gd name="connsiteX15" fmla="*/ 0 w 3009900"/>
                <a:gd name="connsiteY15" fmla="*/ 31242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9900" h="788670">
                  <a:moveTo>
                    <a:pt x="0" y="312420"/>
                  </a:moveTo>
                  <a:lnTo>
                    <a:pt x="1253490" y="0"/>
                  </a:lnTo>
                  <a:lnTo>
                    <a:pt x="1257300" y="323850"/>
                  </a:lnTo>
                  <a:lnTo>
                    <a:pt x="1322070" y="377190"/>
                  </a:lnTo>
                  <a:lnTo>
                    <a:pt x="1409700" y="407670"/>
                  </a:lnTo>
                  <a:lnTo>
                    <a:pt x="1485900" y="422910"/>
                  </a:lnTo>
                  <a:lnTo>
                    <a:pt x="1569720" y="419100"/>
                  </a:lnTo>
                  <a:lnTo>
                    <a:pt x="1680210" y="388620"/>
                  </a:lnTo>
                  <a:lnTo>
                    <a:pt x="1771650" y="297180"/>
                  </a:lnTo>
                  <a:lnTo>
                    <a:pt x="1767840" y="11430"/>
                  </a:lnTo>
                  <a:lnTo>
                    <a:pt x="3002280" y="312420"/>
                  </a:lnTo>
                  <a:lnTo>
                    <a:pt x="3009900" y="354330"/>
                  </a:lnTo>
                  <a:lnTo>
                    <a:pt x="2857500" y="396240"/>
                  </a:lnTo>
                  <a:lnTo>
                    <a:pt x="1524000" y="788670"/>
                  </a:lnTo>
                  <a:lnTo>
                    <a:pt x="7620" y="365760"/>
                  </a:lnTo>
                  <a:lnTo>
                    <a:pt x="0" y="312420"/>
                  </a:lnTo>
                  <a:close/>
                </a:path>
              </a:pathLst>
            </a:cu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0" name="מלבן 19"/>
            <p:cNvSpPr/>
            <p:nvPr/>
          </p:nvSpPr>
          <p:spPr>
            <a:xfrm rot="840828">
              <a:off x="7182780" y="2303788"/>
              <a:ext cx="654346" cy="2317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היתכנות</a:t>
              </a: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  <p:sp>
          <p:nvSpPr>
            <p:cNvPr id="21" name="מלבן 20"/>
            <p:cNvSpPr/>
            <p:nvPr/>
          </p:nvSpPr>
          <p:spPr>
            <a:xfrm rot="840828">
              <a:off x="6935034" y="1905159"/>
              <a:ext cx="922047" cy="2317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אישור הצורך</a:t>
              </a: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  <p:sp>
          <p:nvSpPr>
            <p:cNvPr id="24" name="מלבן 23"/>
            <p:cNvSpPr/>
            <p:nvPr/>
          </p:nvSpPr>
          <p:spPr>
            <a:xfrm rot="840828">
              <a:off x="7287964" y="4201598"/>
              <a:ext cx="184730" cy="2317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  <p:sp>
          <p:nvSpPr>
            <p:cNvPr id="25" name="מלבן 24"/>
            <p:cNvSpPr/>
            <p:nvPr/>
          </p:nvSpPr>
          <p:spPr>
            <a:xfrm rot="840828">
              <a:off x="7374245" y="2807438"/>
              <a:ext cx="450764" cy="2317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ייזום</a:t>
              </a: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  <p:sp>
          <p:nvSpPr>
            <p:cNvPr id="26" name="מלבן 25"/>
            <p:cNvSpPr/>
            <p:nvPr/>
          </p:nvSpPr>
          <p:spPr>
            <a:xfrm rot="840828">
              <a:off x="6857970" y="4537842"/>
              <a:ext cx="931665" cy="2317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תחילת ביצוע</a:t>
              </a: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  <p:sp>
          <p:nvSpPr>
            <p:cNvPr id="27" name="מלבן 26"/>
            <p:cNvSpPr/>
            <p:nvPr/>
          </p:nvSpPr>
          <p:spPr>
            <a:xfrm rot="840828">
              <a:off x="6920392" y="5893419"/>
              <a:ext cx="90281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בדק ואחזקה</a:t>
              </a: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</p:grpSp>
      <p:pic>
        <p:nvPicPr>
          <p:cNvPr id="32" name="תמונה 3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38" t="7565" r="37452" b="11676"/>
          <a:stretch/>
        </p:blipFill>
        <p:spPr>
          <a:xfrm>
            <a:off x="6415075" y="1390016"/>
            <a:ext cx="566871" cy="4929338"/>
          </a:xfrm>
          <a:prstGeom prst="rect">
            <a:avLst/>
          </a:prstGeom>
        </p:spPr>
      </p:pic>
      <p:sp>
        <p:nvSpPr>
          <p:cNvPr id="31" name="מלבן 30"/>
          <p:cNvSpPr/>
          <p:nvPr/>
        </p:nvSpPr>
        <p:spPr>
          <a:xfrm>
            <a:off x="5000846" y="5690066"/>
            <a:ext cx="3299273" cy="894831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8" name="מלבן 37"/>
          <p:cNvSpPr/>
          <p:nvPr/>
        </p:nvSpPr>
        <p:spPr>
          <a:xfrm rot="840828">
            <a:off x="7139616" y="2727354"/>
            <a:ext cx="95090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בחירת חלופה</a:t>
            </a:r>
            <a:endParaRPr kumimoji="0" lang="he-IL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sp>
        <p:nvSpPr>
          <p:cNvPr id="41" name="צורה חופשית 40"/>
          <p:cNvSpPr/>
          <p:nvPr/>
        </p:nvSpPr>
        <p:spPr>
          <a:xfrm>
            <a:off x="5105429" y="3008026"/>
            <a:ext cx="3194690" cy="991197"/>
          </a:xfrm>
          <a:custGeom>
            <a:avLst/>
            <a:gdLst>
              <a:gd name="connsiteX0" fmla="*/ 0 w 3009900"/>
              <a:gd name="connsiteY0" fmla="*/ 312420 h 788670"/>
              <a:gd name="connsiteX1" fmla="*/ 1253490 w 3009900"/>
              <a:gd name="connsiteY1" fmla="*/ 0 h 788670"/>
              <a:gd name="connsiteX2" fmla="*/ 1257300 w 3009900"/>
              <a:gd name="connsiteY2" fmla="*/ 323850 h 788670"/>
              <a:gd name="connsiteX3" fmla="*/ 1322070 w 3009900"/>
              <a:gd name="connsiteY3" fmla="*/ 377190 h 788670"/>
              <a:gd name="connsiteX4" fmla="*/ 1409700 w 3009900"/>
              <a:gd name="connsiteY4" fmla="*/ 407670 h 788670"/>
              <a:gd name="connsiteX5" fmla="*/ 1485900 w 3009900"/>
              <a:gd name="connsiteY5" fmla="*/ 422910 h 788670"/>
              <a:gd name="connsiteX6" fmla="*/ 1569720 w 3009900"/>
              <a:gd name="connsiteY6" fmla="*/ 419100 h 788670"/>
              <a:gd name="connsiteX7" fmla="*/ 1680210 w 3009900"/>
              <a:gd name="connsiteY7" fmla="*/ 388620 h 788670"/>
              <a:gd name="connsiteX8" fmla="*/ 1771650 w 3009900"/>
              <a:gd name="connsiteY8" fmla="*/ 297180 h 788670"/>
              <a:gd name="connsiteX9" fmla="*/ 1767840 w 3009900"/>
              <a:gd name="connsiteY9" fmla="*/ 11430 h 788670"/>
              <a:gd name="connsiteX10" fmla="*/ 3002280 w 3009900"/>
              <a:gd name="connsiteY10" fmla="*/ 312420 h 788670"/>
              <a:gd name="connsiteX11" fmla="*/ 3009900 w 3009900"/>
              <a:gd name="connsiteY11" fmla="*/ 354330 h 788670"/>
              <a:gd name="connsiteX12" fmla="*/ 2857500 w 3009900"/>
              <a:gd name="connsiteY12" fmla="*/ 396240 h 788670"/>
              <a:gd name="connsiteX13" fmla="*/ 1524000 w 3009900"/>
              <a:gd name="connsiteY13" fmla="*/ 788670 h 788670"/>
              <a:gd name="connsiteX14" fmla="*/ 7620 w 3009900"/>
              <a:gd name="connsiteY14" fmla="*/ 365760 h 788670"/>
              <a:gd name="connsiteX15" fmla="*/ 0 w 3009900"/>
              <a:gd name="connsiteY15" fmla="*/ 312420 h 78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09900" h="788670">
                <a:moveTo>
                  <a:pt x="0" y="312420"/>
                </a:moveTo>
                <a:lnTo>
                  <a:pt x="1253490" y="0"/>
                </a:lnTo>
                <a:lnTo>
                  <a:pt x="1257300" y="323850"/>
                </a:lnTo>
                <a:lnTo>
                  <a:pt x="1322070" y="377190"/>
                </a:lnTo>
                <a:lnTo>
                  <a:pt x="1409700" y="407670"/>
                </a:lnTo>
                <a:lnTo>
                  <a:pt x="1485900" y="422910"/>
                </a:lnTo>
                <a:lnTo>
                  <a:pt x="1569720" y="419100"/>
                </a:lnTo>
                <a:lnTo>
                  <a:pt x="1680210" y="388620"/>
                </a:lnTo>
                <a:lnTo>
                  <a:pt x="1771650" y="297180"/>
                </a:lnTo>
                <a:lnTo>
                  <a:pt x="1767840" y="11430"/>
                </a:lnTo>
                <a:lnTo>
                  <a:pt x="3002280" y="312420"/>
                </a:lnTo>
                <a:lnTo>
                  <a:pt x="3009900" y="354330"/>
                </a:lnTo>
                <a:lnTo>
                  <a:pt x="2857500" y="396240"/>
                </a:lnTo>
                <a:lnTo>
                  <a:pt x="1524000" y="788670"/>
                </a:lnTo>
                <a:lnTo>
                  <a:pt x="7620" y="365760"/>
                </a:lnTo>
                <a:lnTo>
                  <a:pt x="0" y="312420"/>
                </a:lnTo>
                <a:close/>
              </a:path>
            </a:pathLst>
          </a:custGeom>
          <a:solidFill>
            <a:schemeClr val="bg1">
              <a:lumMod val="85000"/>
              <a:alpha val="37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43" name="מלבן 42"/>
          <p:cNvSpPr/>
          <p:nvPr/>
        </p:nvSpPr>
        <p:spPr>
          <a:xfrm rot="840828">
            <a:off x="7039429" y="3247641"/>
            <a:ext cx="10150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הקפאת תצורה</a:t>
            </a:r>
            <a:endParaRPr kumimoji="0" lang="he-IL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sp>
        <p:nvSpPr>
          <p:cNvPr id="44" name="מלבן 43"/>
          <p:cNvSpPr/>
          <p:nvPr/>
        </p:nvSpPr>
        <p:spPr>
          <a:xfrm rot="840828">
            <a:off x="7106144" y="3830702"/>
            <a:ext cx="9092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דיון </a:t>
            </a:r>
            <a:r>
              <a:rPr kumimoji="0" lang="he-IL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תגמירים</a:t>
            </a:r>
            <a:endParaRPr kumimoji="0" lang="he-IL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sp>
        <p:nvSpPr>
          <p:cNvPr id="30" name="צורה חופשית 29"/>
          <p:cNvSpPr/>
          <p:nvPr/>
        </p:nvSpPr>
        <p:spPr>
          <a:xfrm>
            <a:off x="5103387" y="4763843"/>
            <a:ext cx="3183666" cy="1024423"/>
          </a:xfrm>
          <a:custGeom>
            <a:avLst/>
            <a:gdLst>
              <a:gd name="connsiteX0" fmla="*/ 0 w 3009900"/>
              <a:gd name="connsiteY0" fmla="*/ 312420 h 788670"/>
              <a:gd name="connsiteX1" fmla="*/ 1253490 w 3009900"/>
              <a:gd name="connsiteY1" fmla="*/ 0 h 788670"/>
              <a:gd name="connsiteX2" fmla="*/ 1257300 w 3009900"/>
              <a:gd name="connsiteY2" fmla="*/ 323850 h 788670"/>
              <a:gd name="connsiteX3" fmla="*/ 1322070 w 3009900"/>
              <a:gd name="connsiteY3" fmla="*/ 377190 h 788670"/>
              <a:gd name="connsiteX4" fmla="*/ 1409700 w 3009900"/>
              <a:gd name="connsiteY4" fmla="*/ 407670 h 788670"/>
              <a:gd name="connsiteX5" fmla="*/ 1485900 w 3009900"/>
              <a:gd name="connsiteY5" fmla="*/ 422910 h 788670"/>
              <a:gd name="connsiteX6" fmla="*/ 1569720 w 3009900"/>
              <a:gd name="connsiteY6" fmla="*/ 419100 h 788670"/>
              <a:gd name="connsiteX7" fmla="*/ 1680210 w 3009900"/>
              <a:gd name="connsiteY7" fmla="*/ 388620 h 788670"/>
              <a:gd name="connsiteX8" fmla="*/ 1771650 w 3009900"/>
              <a:gd name="connsiteY8" fmla="*/ 297180 h 788670"/>
              <a:gd name="connsiteX9" fmla="*/ 1767840 w 3009900"/>
              <a:gd name="connsiteY9" fmla="*/ 11430 h 788670"/>
              <a:gd name="connsiteX10" fmla="*/ 3002280 w 3009900"/>
              <a:gd name="connsiteY10" fmla="*/ 312420 h 788670"/>
              <a:gd name="connsiteX11" fmla="*/ 3009900 w 3009900"/>
              <a:gd name="connsiteY11" fmla="*/ 354330 h 788670"/>
              <a:gd name="connsiteX12" fmla="*/ 2857500 w 3009900"/>
              <a:gd name="connsiteY12" fmla="*/ 396240 h 788670"/>
              <a:gd name="connsiteX13" fmla="*/ 1524000 w 3009900"/>
              <a:gd name="connsiteY13" fmla="*/ 788670 h 788670"/>
              <a:gd name="connsiteX14" fmla="*/ 7620 w 3009900"/>
              <a:gd name="connsiteY14" fmla="*/ 365760 h 788670"/>
              <a:gd name="connsiteX15" fmla="*/ 0 w 3009900"/>
              <a:gd name="connsiteY15" fmla="*/ 312420 h 78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09900" h="788670">
                <a:moveTo>
                  <a:pt x="0" y="312420"/>
                </a:moveTo>
                <a:lnTo>
                  <a:pt x="1253490" y="0"/>
                </a:lnTo>
                <a:lnTo>
                  <a:pt x="1257300" y="323850"/>
                </a:lnTo>
                <a:lnTo>
                  <a:pt x="1322070" y="377190"/>
                </a:lnTo>
                <a:lnTo>
                  <a:pt x="1409700" y="407670"/>
                </a:lnTo>
                <a:lnTo>
                  <a:pt x="1485900" y="422910"/>
                </a:lnTo>
                <a:lnTo>
                  <a:pt x="1569720" y="419100"/>
                </a:lnTo>
                <a:lnTo>
                  <a:pt x="1680210" y="388620"/>
                </a:lnTo>
                <a:lnTo>
                  <a:pt x="1771650" y="297180"/>
                </a:lnTo>
                <a:lnTo>
                  <a:pt x="1767840" y="11430"/>
                </a:lnTo>
                <a:lnTo>
                  <a:pt x="3002280" y="312420"/>
                </a:lnTo>
                <a:lnTo>
                  <a:pt x="3009900" y="354330"/>
                </a:lnTo>
                <a:lnTo>
                  <a:pt x="2857500" y="396240"/>
                </a:lnTo>
                <a:lnTo>
                  <a:pt x="1524000" y="788670"/>
                </a:lnTo>
                <a:lnTo>
                  <a:pt x="7620" y="365760"/>
                </a:lnTo>
                <a:lnTo>
                  <a:pt x="0" y="312420"/>
                </a:lnTo>
                <a:close/>
              </a:path>
            </a:pathLst>
          </a:custGeom>
          <a:solidFill>
            <a:srgbClr val="F4CD6C">
              <a:alpha val="59000"/>
            </a:srgbClr>
          </a:solidFill>
          <a:ln w="9525">
            <a:solidFill>
              <a:srgbClr val="2053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מלבן 44"/>
          <p:cNvSpPr/>
          <p:nvPr/>
        </p:nvSpPr>
        <p:spPr>
          <a:xfrm rot="840828">
            <a:off x="6926785" y="4920962"/>
            <a:ext cx="11737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סיכום פרויקט</a:t>
            </a:r>
            <a:endParaRPr kumimoji="0" lang="he-I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pic>
        <p:nvPicPr>
          <p:cNvPr id="47" name="תמונה 46"/>
          <p:cNvPicPr>
            <a:picLocks noChangeAspect="1"/>
          </p:cNvPicPr>
          <p:nvPr/>
        </p:nvPicPr>
        <p:blipFill rotWithShape="1">
          <a:blip r:embed="rId3"/>
          <a:srcRect l="-1" t="57989" r="5595" b="3075"/>
          <a:stretch/>
        </p:blipFill>
        <p:spPr>
          <a:xfrm>
            <a:off x="780995" y="799586"/>
            <a:ext cx="3036335" cy="5519768"/>
          </a:xfrm>
          <a:prstGeom prst="rect">
            <a:avLst/>
          </a:prstGeom>
        </p:spPr>
      </p:pic>
      <p:sp>
        <p:nvSpPr>
          <p:cNvPr id="5" name="מלבן 4"/>
          <p:cNvSpPr/>
          <p:nvPr/>
        </p:nvSpPr>
        <p:spPr>
          <a:xfrm>
            <a:off x="611560" y="764703"/>
            <a:ext cx="3438931" cy="4341664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אליפסה 33"/>
          <p:cNvSpPr/>
          <p:nvPr/>
        </p:nvSpPr>
        <p:spPr>
          <a:xfrm>
            <a:off x="8231384" y="5056688"/>
            <a:ext cx="267873" cy="288032"/>
          </a:xfrm>
          <a:prstGeom prst="ellipse">
            <a:avLst/>
          </a:prstGeom>
          <a:solidFill>
            <a:srgbClr val="FFC000">
              <a:alpha val="58824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316877" y="5016038"/>
            <a:ext cx="2160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6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3099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341745" y="1058069"/>
            <a:ext cx="9440724" cy="23621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he-IL" sz="2000" b="1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מהות הפרויקט (גן ילדים, בית ספר, מרכז קהילתי וכד')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תכולת</a:t>
            </a:r>
            <a:r>
              <a:rPr kumimoji="0" lang="he-IL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הפרויקט - פונקציות עיקריות כגון: מספר כיתות, אולם ספורט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/>
            </a:r>
            <a:b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</a:br>
            <a:r>
              <a:rPr kumimoji="0" lang="he-IL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וכד'.</a:t>
            </a:r>
            <a:endParaRPr lang="he-IL" sz="2000" b="1" dirty="0" smtClean="0">
              <a:solidFill>
                <a:prstClr val="black"/>
              </a:solidFill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יעד</a:t>
            </a:r>
            <a:r>
              <a:rPr kumimoji="0" lang="he-IL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לאכלוס ותאריך אכלוס בפועל</a:t>
            </a:r>
          </a:p>
          <a:p>
            <a:pPr marL="914400" lvl="1" indent="-457200">
              <a:lnSpc>
                <a:spcPct val="150000"/>
              </a:lnSpc>
              <a:buFontTx/>
              <a:buAutoNum type="arabicPeriod"/>
            </a:pPr>
            <a:r>
              <a:rPr lang="he-IL" sz="2000" b="1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מסגרת תקציבית </a:t>
            </a:r>
            <a:r>
              <a:rPr lang="he-IL" sz="2000" b="1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מאושרת וסך החשבון הסופי</a:t>
            </a:r>
            <a:endParaRPr lang="he-IL" sz="2000" b="1" dirty="0">
              <a:solidFill>
                <a:prstClr val="black"/>
              </a:solidFill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899592" y="63674"/>
            <a:ext cx="7390569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e-IL" dirty="0" smtClean="0">
                <a:solidFill>
                  <a:srgbClr val="1F497D"/>
                </a:solidFill>
              </a:rPr>
              <a:t>ת.ז. - תכולה ויעדי לו"ז ותקציב של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הפרויקט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3563888" y="5445224"/>
            <a:ext cx="5040560" cy="504056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e-IL" sz="16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הערה:</a:t>
            </a:r>
            <a:r>
              <a:rPr lang="he-IL" sz="1600" dirty="0" smtClean="0">
                <a:latin typeface="David" panose="020E0502060401010101" pitchFamily="34" charset="-79"/>
                <a:cs typeface="David" panose="020E0502060401010101" pitchFamily="34" charset="-79"/>
              </a:rPr>
              <a:t> יש לתאר בתמציתיות, פירוט והרחבה יוצגו בהמשך הדו"ח</a:t>
            </a:r>
            <a:endParaRPr lang="he-IL" sz="16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0997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116632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נתוני פרויקט ורקע כללי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552128" y="1067941"/>
            <a:ext cx="8504620" cy="42088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רקע 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כללי על הפרויקט 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לוח איכון (בעלי תפקידים)  מלא </a:t>
            </a:r>
            <a:r>
              <a:rPr lang="he-IL" sz="2000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– צוות ניהול , צוות התכנון וצוות ביצוע לרבות קבלנים.  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תצ"א + </a:t>
            </a:r>
            <a:r>
              <a:rPr lang="he-IL" sz="2000" b="1" dirty="0" err="1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תוכנית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סביבה 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err="1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תוכנית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כללית של המבנה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(תנוחה וחזיתות)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תמונות מסיום הפרויקט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תכולת הפרויקט (פונקציות עיקריות)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שטחים כללי</a:t>
            </a:r>
            <a:r>
              <a:rPr lang="he-IL" sz="2000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 (בינוי לסוגיו, פיתוח, תשתיות-מאגר/חדר טרפו וכד').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/>
            </a:r>
            <a:b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</a:br>
            <a:endParaRPr lang="en-US" sz="2000" dirty="0">
              <a:effectLst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5877272"/>
            <a:ext cx="414768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הערה:</a:t>
            </a:r>
            <a:r>
              <a:rPr lang="he-IL" sz="1600" dirty="0" smtClean="0">
                <a:latin typeface="David" panose="020E0502060401010101" pitchFamily="34" charset="-79"/>
                <a:cs typeface="David" panose="020E0502060401010101" pitchFamily="34" charset="-79"/>
              </a:rPr>
              <a:t>   יש להציג את הפרויקט בקצרה ובתמציתיות</a:t>
            </a:r>
            <a:endParaRPr lang="he-IL" sz="16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5176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131391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פרוגרמה ושטחים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531876" y="1117868"/>
            <a:ext cx="8504620" cy="34650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פרוגרמה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מקורית (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פונקציות ושטחים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) - לצרף בשקף נפרד</a:t>
            </a: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פונקציות ושטחים - בפועל</a:t>
            </a: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פערים 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בין פרוגרמה מקורית לביצוע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בפועל</a:t>
            </a: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יחס ברוטו /נטו (סופי)</a:t>
            </a: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שטח מגרש (מ"ר)</a:t>
            </a: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סך שטחי הפיתוח (מ"ר)</a:t>
            </a:r>
            <a:endParaRPr lang="he-IL" sz="2000" u="sng" dirty="0">
              <a:solidFill>
                <a:prstClr val="black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7023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כותרת 1"/>
          <p:cNvSpPr txBox="1">
            <a:spLocks/>
          </p:cNvSpPr>
          <p:nvPr/>
        </p:nvSpPr>
        <p:spPr>
          <a:xfrm>
            <a:off x="578343" y="101088"/>
            <a:ext cx="780419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טבלת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"שטחים"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- דו"ח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"אחרית"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- פרויקט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XX</a:t>
            </a:r>
            <a:endParaRPr kumimoji="0" lang="he-IL" sz="2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6014177"/>
            <a:ext cx="680168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הערה:</a:t>
            </a:r>
            <a:r>
              <a:rPr lang="he-IL" sz="1600" dirty="0" smtClean="0">
                <a:latin typeface="David" panose="020E0502060401010101" pitchFamily="34" charset="-79"/>
                <a:cs typeface="David" panose="020E0502060401010101" pitchFamily="34" charset="-79"/>
              </a:rPr>
              <a:t>   במידה שישנם פערים משמעותיים מהנדרש/מתוכנן, יש לצרף הסבר מפורט.</a:t>
            </a:r>
            <a:endParaRPr lang="he-IL" sz="16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graphicFrame>
        <p:nvGraphicFramePr>
          <p:cNvPr id="5" name="טבלה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102980"/>
              </p:ext>
            </p:extLst>
          </p:nvPr>
        </p:nvGraphicFramePr>
        <p:xfrm>
          <a:off x="535316" y="1329309"/>
          <a:ext cx="7987689" cy="4629496"/>
        </p:xfrm>
        <a:graphic>
          <a:graphicData uri="http://schemas.openxmlformats.org/drawingml/2006/table">
            <a:tbl>
              <a:tblPr rtl="1"/>
              <a:tblGrid>
                <a:gridCol w="432550">
                  <a:extLst>
                    <a:ext uri="{9D8B030D-6E8A-4147-A177-3AD203B41FA5}">
                      <a16:colId xmlns:a16="http://schemas.microsoft.com/office/drawing/2014/main" val="1271249675"/>
                    </a:ext>
                  </a:extLst>
                </a:gridCol>
                <a:gridCol w="879958">
                  <a:extLst>
                    <a:ext uri="{9D8B030D-6E8A-4147-A177-3AD203B41FA5}">
                      <a16:colId xmlns:a16="http://schemas.microsoft.com/office/drawing/2014/main" val="2491311959"/>
                    </a:ext>
                  </a:extLst>
                </a:gridCol>
                <a:gridCol w="798118">
                  <a:extLst>
                    <a:ext uri="{9D8B030D-6E8A-4147-A177-3AD203B41FA5}">
                      <a16:colId xmlns:a16="http://schemas.microsoft.com/office/drawing/2014/main" val="2219731243"/>
                    </a:ext>
                  </a:extLst>
                </a:gridCol>
                <a:gridCol w="129412">
                  <a:extLst>
                    <a:ext uri="{9D8B030D-6E8A-4147-A177-3AD203B41FA5}">
                      <a16:colId xmlns:a16="http://schemas.microsoft.com/office/drawing/2014/main" val="1446786084"/>
                    </a:ext>
                  </a:extLst>
                </a:gridCol>
                <a:gridCol w="453886">
                  <a:extLst>
                    <a:ext uri="{9D8B030D-6E8A-4147-A177-3AD203B41FA5}">
                      <a16:colId xmlns:a16="http://schemas.microsoft.com/office/drawing/2014/main" val="4264913594"/>
                    </a:ext>
                  </a:extLst>
                </a:gridCol>
                <a:gridCol w="169989">
                  <a:extLst>
                    <a:ext uri="{9D8B030D-6E8A-4147-A177-3AD203B41FA5}">
                      <a16:colId xmlns:a16="http://schemas.microsoft.com/office/drawing/2014/main" val="884767939"/>
                    </a:ext>
                  </a:extLst>
                </a:gridCol>
                <a:gridCol w="753287">
                  <a:extLst>
                    <a:ext uri="{9D8B030D-6E8A-4147-A177-3AD203B41FA5}">
                      <a16:colId xmlns:a16="http://schemas.microsoft.com/office/drawing/2014/main" val="197489231"/>
                    </a:ext>
                  </a:extLst>
                </a:gridCol>
                <a:gridCol w="206242">
                  <a:extLst>
                    <a:ext uri="{9D8B030D-6E8A-4147-A177-3AD203B41FA5}">
                      <a16:colId xmlns:a16="http://schemas.microsoft.com/office/drawing/2014/main" val="3369777741"/>
                    </a:ext>
                  </a:extLst>
                </a:gridCol>
                <a:gridCol w="746027">
                  <a:extLst>
                    <a:ext uri="{9D8B030D-6E8A-4147-A177-3AD203B41FA5}">
                      <a16:colId xmlns:a16="http://schemas.microsoft.com/office/drawing/2014/main" val="1678637425"/>
                    </a:ext>
                  </a:extLst>
                </a:gridCol>
                <a:gridCol w="350997">
                  <a:extLst>
                    <a:ext uri="{9D8B030D-6E8A-4147-A177-3AD203B41FA5}">
                      <a16:colId xmlns:a16="http://schemas.microsoft.com/office/drawing/2014/main" val="3528149684"/>
                    </a:ext>
                  </a:extLst>
                </a:gridCol>
                <a:gridCol w="1184108">
                  <a:extLst>
                    <a:ext uri="{9D8B030D-6E8A-4147-A177-3AD203B41FA5}">
                      <a16:colId xmlns:a16="http://schemas.microsoft.com/office/drawing/2014/main" val="256200645"/>
                    </a:ext>
                  </a:extLst>
                </a:gridCol>
                <a:gridCol w="1179573">
                  <a:extLst>
                    <a:ext uri="{9D8B030D-6E8A-4147-A177-3AD203B41FA5}">
                      <a16:colId xmlns:a16="http://schemas.microsoft.com/office/drawing/2014/main" val="3416683316"/>
                    </a:ext>
                  </a:extLst>
                </a:gridCol>
                <a:gridCol w="703542">
                  <a:extLst>
                    <a:ext uri="{9D8B030D-6E8A-4147-A177-3AD203B41FA5}">
                      <a16:colId xmlns:a16="http://schemas.microsoft.com/office/drawing/2014/main" val="3230509728"/>
                    </a:ext>
                  </a:extLst>
                </a:gridCol>
              </a:tblGrid>
              <a:tr h="170657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מבנה /פיתוח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רכיב במבנה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מס'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רכיבים במבנה </a:t>
                      </a:r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שטחים  (מ"ר)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067805"/>
                  </a:ext>
                </a:extLst>
              </a:tr>
              <a:tr h="73477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פרוגרמה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משרד</a:t>
                      </a:r>
                      <a:r>
                        <a:rPr lang="he-IL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החינוך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רכיב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במבנה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(מ"ר)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b"/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פרוגרמה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עיריית ת"א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רכיב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במבנה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(מ"ר)</a:t>
                      </a:r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b"/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שטח בפועל של רכיב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במבנה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(מ"ר)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פער בין שטחים בפרוגרמה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לביצוע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בפועל (מ"ר)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965080"/>
                  </a:ext>
                </a:extLst>
              </a:tr>
              <a:tr h="159991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935602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מבנה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כיתת אם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7855899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כיתת ספח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8554586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כיתה פרטנית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990517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חדר מנהלת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4836082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חדר מורים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659904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חצרות פעילות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9052832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344623"/>
                  </a:ext>
                </a:extLst>
              </a:tr>
              <a:tr h="2773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שטח מבנה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ללא שטחי פיתוח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74514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אולם ספורט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אולם ספורט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2122168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מזכירות והנהלה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733247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מלתחות ושירותים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0578763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מחסן ציוד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550801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6379059"/>
                  </a:ext>
                </a:extLst>
              </a:tr>
              <a:tr h="2773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שטח אולם ספורט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ללא שטחי פיתוח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633628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מגרש ברוטו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7935037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שטחי פיתוח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2369238"/>
                  </a:ext>
                </a:extLst>
              </a:tr>
              <a:tr h="2773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סה"כ שטח מבנה בית הספר ואולם ספורט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034977"/>
                  </a:ext>
                </a:extLst>
              </a:tr>
              <a:tr h="266241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יחס </a:t>
                      </a:r>
                      <a:r>
                        <a:rPr lang="he-IL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ברוטו:נטו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מבנה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290517"/>
                  </a:ext>
                </a:extLst>
              </a:tr>
              <a:tr h="2773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יחס </a:t>
                      </a:r>
                      <a:r>
                        <a:rPr lang="he-IL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ברוטו:נטו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אולם ספורט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4587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218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98624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תכנון וביצוע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574476" y="1079401"/>
            <a:ext cx="9185716" cy="36830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תכנון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-  בשלות התכנון: 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	בעיות/אתגרים 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/הצלחות /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חידושים.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אירועים מרכזיים/משמעותיים - 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כגון: הפסקת תכנון, עצירה,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</a:b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             החלפת מתכננים/קבלן וכד'.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ביצוע 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- בעיות/אתגרים /הצלחות /חידושים.</a:t>
            </a:r>
            <a:b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</a:b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           צפי דרישות/תביעות קבלן (אם טרם נחתם חשבון סופי)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           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ליקויי מסירה/ביצוע- פתוחים </a:t>
            </a:r>
            <a:endParaRPr kumimoji="0" lang="he-IL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1673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6466</TotalTime>
  <Words>3195</Words>
  <Application>Microsoft Office PowerPoint</Application>
  <PresentationFormat>‫הצגה על המסך (4:3)</PresentationFormat>
  <Paragraphs>1031</Paragraphs>
  <Slides>17</Slides>
  <Notes>3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6</vt:i4>
      </vt:variant>
      <vt:variant>
        <vt:lpstr>ערכת נושא</vt:lpstr>
      </vt:variant>
      <vt:variant>
        <vt:i4>5</vt:i4>
      </vt:variant>
      <vt:variant>
        <vt:lpstr>כותרות שקופיות</vt:lpstr>
      </vt:variant>
      <vt:variant>
        <vt:i4>17</vt:i4>
      </vt:variant>
    </vt:vector>
  </HeadingPairs>
  <TitlesOfParts>
    <vt:vector size="28" baseType="lpstr">
      <vt:lpstr>Arial</vt:lpstr>
      <vt:lpstr>Blender</vt:lpstr>
      <vt:lpstr>Calibri</vt:lpstr>
      <vt:lpstr>David</vt:lpstr>
      <vt:lpstr>Times New Roman</vt:lpstr>
      <vt:lpstr>Verdana</vt:lpstr>
      <vt:lpstr>1_ערכת נושא Office</vt:lpstr>
      <vt:lpstr>ערכת נושא Office</vt:lpstr>
      <vt:lpstr>2_ערכת נושא Office</vt:lpstr>
      <vt:lpstr>3_ערכת נושא Office</vt:lpstr>
      <vt:lpstr>4_ערכת נושא Office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Company>Tel-Aviv Municipality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נחום גולדמן 6 א'</dc:title>
  <dc:creator>קסניה קונסטנטינובסקי</dc:creator>
  <cp:lastModifiedBy>דבי מזרחי - רכזת פרויקטים לבינוי ציבורי</cp:lastModifiedBy>
  <cp:revision>321</cp:revision>
  <cp:lastPrinted>2025-04-10T11:25:41Z</cp:lastPrinted>
  <dcterms:created xsi:type="dcterms:W3CDTF">2018-03-14T12:38:06Z</dcterms:created>
  <dcterms:modified xsi:type="dcterms:W3CDTF">2025-07-09T07:53:45Z</dcterms:modified>
</cp:coreProperties>
</file>